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62" r:id="rId4"/>
    <p:sldId id="26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7" autoAdjust="0"/>
    <p:restoredTop sz="94660"/>
  </p:normalViewPr>
  <p:slideViewPr>
    <p:cSldViewPr snapToGrid="0">
      <p:cViewPr varScale="1">
        <p:scale>
          <a:sx n="51" d="100"/>
          <a:sy n="51" d="100"/>
        </p:scale>
        <p:origin x="67"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39AA25-0015-4837-9F04-AE23EC096A36}" type="datetimeFigureOut">
              <a:rPr lang="en-US" smtClean="0"/>
              <a:t>3/27/2024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5E45FD-3975-4704-A5D1-1E10616CAA82}" type="slidenum">
              <a:rPr lang="en-US" smtClean="0"/>
              <a:t>‹#›</a:t>
            </a:fld>
            <a:endParaRPr lang="en-US"/>
          </a:p>
        </p:txBody>
      </p:sp>
    </p:spTree>
    <p:extLst>
      <p:ext uri="{BB962C8B-B14F-4D97-AF65-F5344CB8AC3E}">
        <p14:creationId xmlns:p14="http://schemas.microsoft.com/office/powerpoint/2010/main" val="1841261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Arial" panose="020B0604020202020204" pitchFamily="34" charset="0"/>
                <a:ea typeface="Aptos" panose="020B0004020202020204" pitchFamily="34" charset="0"/>
                <a:cs typeface="Times New Roman" panose="02020603050405020304" pitchFamily="18" charset="0"/>
              </a:rPr>
              <a:t>Welcome and thank you for joining us, I’m Jane Schafer-Kramer, a member of the California Geographic Information Association, also known as CGIA and I am your host and moderator. This conversation is the second in our series on GIS and Equity. Our first conversation was on the topic of Tribal GIS and the link to that recording may be easily found on our website at cgia.org. Today’s conversation is being recorded and will also be posted on our website.  I will be sharing some links in the chat, which you should be able to copy and save. Those will also be posted on the CGIA.org website.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Arial" panose="020B0604020202020204" pitchFamily="34" charset="0"/>
                <a:ea typeface="Aptos" panose="020B0004020202020204" pitchFamily="34" charset="0"/>
                <a:cs typeface="Times New Roman" panose="02020603050405020304" pitchFamily="18" charset="0"/>
              </a:rPr>
              <a:t>Please feel free to enter your questions and comments in the chat as they come to mind. To avoid distractions, please stay on mute and keep your camera off except when we call on you during the questions and comments portion.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Arial" panose="020B0604020202020204" pitchFamily="34" charset="0"/>
                <a:ea typeface="Aptos" panose="020B0004020202020204" pitchFamily="34" charset="0"/>
                <a:cs typeface="Times New Roman" panose="02020603050405020304" pitchFamily="18" charset="0"/>
              </a:rPr>
              <a:t>The third conversation, scheduled for March 28 at 12:30 pm will focus on GIS Equity for Rural California.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Arial" panose="020B0604020202020204" pitchFamily="34" charset="0"/>
                <a:ea typeface="Aptos" panose="020B0004020202020204" pitchFamily="34" charset="0"/>
                <a:cs typeface="Times New Roman" panose="02020603050405020304" pitchFamily="18" charset="0"/>
              </a:rPr>
              <a:t>I am hosting this from downtown Sacramento, not far from the confluence of the Sacramento and American Rivers. This region is the traditional home of the Maidu, Miwok, and Nisenan people and they are still here. I thank them for their stewardship of this land.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3576EC3-C214-4C30-8885-E4207ED65408}" type="slidenum">
              <a:rPr lang="en-US" smtClean="0"/>
              <a:t>1</a:t>
            </a:fld>
            <a:endParaRPr lang="en-US"/>
          </a:p>
        </p:txBody>
      </p:sp>
    </p:spTree>
    <p:extLst>
      <p:ext uri="{BB962C8B-B14F-4D97-AF65-F5344CB8AC3E}">
        <p14:creationId xmlns:p14="http://schemas.microsoft.com/office/powerpoint/2010/main" val="454112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ask, what is CGIA? It is a nonprofit organization of GIS professionals in California. It was started nearly 30 years ago and its mission is still relevant today. I invite you to visit our website to learn more and consider joining. I especially would like to highlight the last bullet point here, providing a forum for the exchange of ideas and information – that is done in several ways, and one of them is the CGIA Community Council which meets quarterly and is open to all. The next meeting is planned for March 14, 10 am to 12 noon.</a:t>
            </a:r>
          </a:p>
        </p:txBody>
      </p:sp>
      <p:sp>
        <p:nvSpPr>
          <p:cNvPr id="4" name="Slide Number Placeholder 3"/>
          <p:cNvSpPr>
            <a:spLocks noGrp="1"/>
          </p:cNvSpPr>
          <p:nvPr>
            <p:ph type="sldNum" sz="quarter" idx="5"/>
          </p:nvPr>
        </p:nvSpPr>
        <p:spPr/>
        <p:txBody>
          <a:bodyPr/>
          <a:lstStyle/>
          <a:p>
            <a:fld id="{93576EC3-C214-4C30-8885-E4207ED65408}" type="slidenum">
              <a:rPr lang="en-US" smtClean="0"/>
              <a:t>2</a:t>
            </a:fld>
            <a:endParaRPr lang="en-US"/>
          </a:p>
        </p:txBody>
      </p:sp>
    </p:spTree>
    <p:extLst>
      <p:ext uri="{BB962C8B-B14F-4D97-AF65-F5344CB8AC3E}">
        <p14:creationId xmlns:p14="http://schemas.microsoft.com/office/powerpoint/2010/main" val="2823746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to our sustaining members Dewberry, Parcel Quest, Shasta College GIS, California Tribal GIS, University of Southern California </a:t>
            </a:r>
            <a:r>
              <a:rPr lang="en-US" dirty="0" err="1"/>
              <a:t>Dornsife</a:t>
            </a:r>
            <a:r>
              <a:rPr lang="en-US" dirty="0"/>
              <a:t> Spatial Sciences Institute, and Underground Service Alert for Northern California and Nevada </a:t>
            </a:r>
          </a:p>
        </p:txBody>
      </p:sp>
      <p:sp>
        <p:nvSpPr>
          <p:cNvPr id="4" name="Slide Number Placeholder 3"/>
          <p:cNvSpPr>
            <a:spLocks noGrp="1"/>
          </p:cNvSpPr>
          <p:nvPr>
            <p:ph type="sldNum" sz="quarter" idx="5"/>
          </p:nvPr>
        </p:nvSpPr>
        <p:spPr/>
        <p:txBody>
          <a:bodyPr/>
          <a:lstStyle/>
          <a:p>
            <a:fld id="{93576EC3-C214-4C30-8885-E4207ED65408}" type="slidenum">
              <a:rPr lang="en-US" smtClean="0"/>
              <a:t>3</a:t>
            </a:fld>
            <a:endParaRPr lang="en-US"/>
          </a:p>
        </p:txBody>
      </p:sp>
    </p:spTree>
    <p:extLst>
      <p:ext uri="{BB962C8B-B14F-4D97-AF65-F5344CB8AC3E}">
        <p14:creationId xmlns:p14="http://schemas.microsoft.com/office/powerpoint/2010/main" val="3618692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A40C4-7493-FF28-E762-44177F040C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E6CF19-FB45-90D6-8421-EEE7473C37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4E6074-A11D-CA6F-C8AE-FB2280999BDE}"/>
              </a:ext>
            </a:extLst>
          </p:cNvPr>
          <p:cNvSpPr>
            <a:spLocks noGrp="1"/>
          </p:cNvSpPr>
          <p:nvPr>
            <p:ph type="dt" sz="half" idx="10"/>
          </p:nvPr>
        </p:nvSpPr>
        <p:spPr/>
        <p:txBody>
          <a:bodyPr/>
          <a:lstStyle/>
          <a:p>
            <a:fld id="{25F9A7CB-67BC-40E9-993E-ADFA0F2A4CD2}" type="datetimeFigureOut">
              <a:rPr lang="en-US" smtClean="0"/>
              <a:t>3/27/2024</a:t>
            </a:fld>
            <a:endParaRPr lang="en-US"/>
          </a:p>
        </p:txBody>
      </p:sp>
      <p:sp>
        <p:nvSpPr>
          <p:cNvPr id="5" name="Footer Placeholder 4">
            <a:extLst>
              <a:ext uri="{FF2B5EF4-FFF2-40B4-BE49-F238E27FC236}">
                <a16:creationId xmlns:a16="http://schemas.microsoft.com/office/drawing/2014/main" id="{32F39298-C249-92CA-E239-04FF3AD4F9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5AEFD9-3EA8-0130-9DD2-C5718F8BE5C7}"/>
              </a:ext>
            </a:extLst>
          </p:cNvPr>
          <p:cNvSpPr>
            <a:spLocks noGrp="1"/>
          </p:cNvSpPr>
          <p:nvPr>
            <p:ph type="sldNum" sz="quarter" idx="12"/>
          </p:nvPr>
        </p:nvSpPr>
        <p:spPr/>
        <p:txBody>
          <a:bodyPr/>
          <a:lstStyle/>
          <a:p>
            <a:fld id="{C2F1861A-21D2-4483-998E-ED1E1D81CD48}" type="slidenum">
              <a:rPr lang="en-US" smtClean="0"/>
              <a:t>‹#›</a:t>
            </a:fld>
            <a:endParaRPr lang="en-US"/>
          </a:p>
        </p:txBody>
      </p:sp>
    </p:spTree>
    <p:extLst>
      <p:ext uri="{BB962C8B-B14F-4D97-AF65-F5344CB8AC3E}">
        <p14:creationId xmlns:p14="http://schemas.microsoft.com/office/powerpoint/2010/main" val="4255840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9E4F-D716-F399-D270-BB19C307F3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69BE73-1521-3C92-5373-D4D6B8AFE6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C19B60-94D8-E8A1-73D0-1E850DDAAEBE}"/>
              </a:ext>
            </a:extLst>
          </p:cNvPr>
          <p:cNvSpPr>
            <a:spLocks noGrp="1"/>
          </p:cNvSpPr>
          <p:nvPr>
            <p:ph type="dt" sz="half" idx="10"/>
          </p:nvPr>
        </p:nvSpPr>
        <p:spPr/>
        <p:txBody>
          <a:bodyPr/>
          <a:lstStyle/>
          <a:p>
            <a:fld id="{25F9A7CB-67BC-40E9-993E-ADFA0F2A4CD2}" type="datetimeFigureOut">
              <a:rPr lang="en-US" smtClean="0"/>
              <a:t>3/27/2024</a:t>
            </a:fld>
            <a:endParaRPr lang="en-US"/>
          </a:p>
        </p:txBody>
      </p:sp>
      <p:sp>
        <p:nvSpPr>
          <p:cNvPr id="5" name="Footer Placeholder 4">
            <a:extLst>
              <a:ext uri="{FF2B5EF4-FFF2-40B4-BE49-F238E27FC236}">
                <a16:creationId xmlns:a16="http://schemas.microsoft.com/office/drawing/2014/main" id="{32FC2E8F-F675-60ED-3BB2-279451298B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3303EC-33A2-7767-B959-FB74AA7931CD}"/>
              </a:ext>
            </a:extLst>
          </p:cNvPr>
          <p:cNvSpPr>
            <a:spLocks noGrp="1"/>
          </p:cNvSpPr>
          <p:nvPr>
            <p:ph type="sldNum" sz="quarter" idx="12"/>
          </p:nvPr>
        </p:nvSpPr>
        <p:spPr/>
        <p:txBody>
          <a:bodyPr/>
          <a:lstStyle/>
          <a:p>
            <a:fld id="{C2F1861A-21D2-4483-998E-ED1E1D81CD48}" type="slidenum">
              <a:rPr lang="en-US" smtClean="0"/>
              <a:t>‹#›</a:t>
            </a:fld>
            <a:endParaRPr lang="en-US"/>
          </a:p>
        </p:txBody>
      </p:sp>
    </p:spTree>
    <p:extLst>
      <p:ext uri="{BB962C8B-B14F-4D97-AF65-F5344CB8AC3E}">
        <p14:creationId xmlns:p14="http://schemas.microsoft.com/office/powerpoint/2010/main" val="2544039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DB8693-059D-4B12-8202-FA750A8111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5C9693-2445-7D0B-C9CF-A826FDD74A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1FE8B0-3F25-4859-7ABF-AAAEC4552D87}"/>
              </a:ext>
            </a:extLst>
          </p:cNvPr>
          <p:cNvSpPr>
            <a:spLocks noGrp="1"/>
          </p:cNvSpPr>
          <p:nvPr>
            <p:ph type="dt" sz="half" idx="10"/>
          </p:nvPr>
        </p:nvSpPr>
        <p:spPr/>
        <p:txBody>
          <a:bodyPr/>
          <a:lstStyle/>
          <a:p>
            <a:fld id="{25F9A7CB-67BC-40E9-993E-ADFA0F2A4CD2}" type="datetimeFigureOut">
              <a:rPr lang="en-US" smtClean="0"/>
              <a:t>3/27/2024</a:t>
            </a:fld>
            <a:endParaRPr lang="en-US"/>
          </a:p>
        </p:txBody>
      </p:sp>
      <p:sp>
        <p:nvSpPr>
          <p:cNvPr id="5" name="Footer Placeholder 4">
            <a:extLst>
              <a:ext uri="{FF2B5EF4-FFF2-40B4-BE49-F238E27FC236}">
                <a16:creationId xmlns:a16="http://schemas.microsoft.com/office/drawing/2014/main" id="{8F8E87DE-F50D-90DE-30E5-E16CA3526B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DE5469-C86D-8E55-299D-33A2CF12A51B}"/>
              </a:ext>
            </a:extLst>
          </p:cNvPr>
          <p:cNvSpPr>
            <a:spLocks noGrp="1"/>
          </p:cNvSpPr>
          <p:nvPr>
            <p:ph type="sldNum" sz="quarter" idx="12"/>
          </p:nvPr>
        </p:nvSpPr>
        <p:spPr/>
        <p:txBody>
          <a:bodyPr/>
          <a:lstStyle/>
          <a:p>
            <a:fld id="{C2F1861A-21D2-4483-998E-ED1E1D81CD48}" type="slidenum">
              <a:rPr lang="en-US" smtClean="0"/>
              <a:t>‹#›</a:t>
            </a:fld>
            <a:endParaRPr lang="en-US"/>
          </a:p>
        </p:txBody>
      </p:sp>
    </p:spTree>
    <p:extLst>
      <p:ext uri="{BB962C8B-B14F-4D97-AF65-F5344CB8AC3E}">
        <p14:creationId xmlns:p14="http://schemas.microsoft.com/office/powerpoint/2010/main" val="3631490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3BCCE-E840-14FF-DFCD-CBE6AA1E77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A6C679-9BD9-89DD-69D8-35DD7DCB82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4FBD92-D568-3251-EB0E-C1468A659550}"/>
              </a:ext>
            </a:extLst>
          </p:cNvPr>
          <p:cNvSpPr>
            <a:spLocks noGrp="1"/>
          </p:cNvSpPr>
          <p:nvPr>
            <p:ph type="dt" sz="half" idx="10"/>
          </p:nvPr>
        </p:nvSpPr>
        <p:spPr/>
        <p:txBody>
          <a:bodyPr/>
          <a:lstStyle/>
          <a:p>
            <a:fld id="{25F9A7CB-67BC-40E9-993E-ADFA0F2A4CD2}" type="datetimeFigureOut">
              <a:rPr lang="en-US" smtClean="0"/>
              <a:t>3/27/2024</a:t>
            </a:fld>
            <a:endParaRPr lang="en-US"/>
          </a:p>
        </p:txBody>
      </p:sp>
      <p:sp>
        <p:nvSpPr>
          <p:cNvPr id="5" name="Footer Placeholder 4">
            <a:extLst>
              <a:ext uri="{FF2B5EF4-FFF2-40B4-BE49-F238E27FC236}">
                <a16:creationId xmlns:a16="http://schemas.microsoft.com/office/drawing/2014/main" id="{4E5BBC96-4DA9-3B6B-C7F3-E0AF687186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9355B8-EEDC-D59E-36DC-70A1D4D5EEFA}"/>
              </a:ext>
            </a:extLst>
          </p:cNvPr>
          <p:cNvSpPr>
            <a:spLocks noGrp="1"/>
          </p:cNvSpPr>
          <p:nvPr>
            <p:ph type="sldNum" sz="quarter" idx="12"/>
          </p:nvPr>
        </p:nvSpPr>
        <p:spPr/>
        <p:txBody>
          <a:bodyPr/>
          <a:lstStyle/>
          <a:p>
            <a:fld id="{C2F1861A-21D2-4483-998E-ED1E1D81CD48}" type="slidenum">
              <a:rPr lang="en-US" smtClean="0"/>
              <a:t>‹#›</a:t>
            </a:fld>
            <a:endParaRPr lang="en-US"/>
          </a:p>
        </p:txBody>
      </p:sp>
    </p:spTree>
    <p:extLst>
      <p:ext uri="{BB962C8B-B14F-4D97-AF65-F5344CB8AC3E}">
        <p14:creationId xmlns:p14="http://schemas.microsoft.com/office/powerpoint/2010/main" val="2459783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3238C-E62C-C59D-6EE8-9961E72850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668EE1-2A48-48D2-A40E-736FD7A712F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F4BF39-67A1-015C-46B5-2508219F20DB}"/>
              </a:ext>
            </a:extLst>
          </p:cNvPr>
          <p:cNvSpPr>
            <a:spLocks noGrp="1"/>
          </p:cNvSpPr>
          <p:nvPr>
            <p:ph type="dt" sz="half" idx="10"/>
          </p:nvPr>
        </p:nvSpPr>
        <p:spPr/>
        <p:txBody>
          <a:bodyPr/>
          <a:lstStyle/>
          <a:p>
            <a:fld id="{25F9A7CB-67BC-40E9-993E-ADFA0F2A4CD2}" type="datetimeFigureOut">
              <a:rPr lang="en-US" smtClean="0"/>
              <a:t>3/27/2024</a:t>
            </a:fld>
            <a:endParaRPr lang="en-US"/>
          </a:p>
        </p:txBody>
      </p:sp>
      <p:sp>
        <p:nvSpPr>
          <p:cNvPr id="5" name="Footer Placeholder 4">
            <a:extLst>
              <a:ext uri="{FF2B5EF4-FFF2-40B4-BE49-F238E27FC236}">
                <a16:creationId xmlns:a16="http://schemas.microsoft.com/office/drawing/2014/main" id="{231CD942-2C0E-99ED-B61A-6914F0D24D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FCC1EE-7753-B0DD-887F-5E0F8513CCD1}"/>
              </a:ext>
            </a:extLst>
          </p:cNvPr>
          <p:cNvSpPr>
            <a:spLocks noGrp="1"/>
          </p:cNvSpPr>
          <p:nvPr>
            <p:ph type="sldNum" sz="quarter" idx="12"/>
          </p:nvPr>
        </p:nvSpPr>
        <p:spPr/>
        <p:txBody>
          <a:bodyPr/>
          <a:lstStyle/>
          <a:p>
            <a:fld id="{C2F1861A-21D2-4483-998E-ED1E1D81CD48}" type="slidenum">
              <a:rPr lang="en-US" smtClean="0"/>
              <a:t>‹#›</a:t>
            </a:fld>
            <a:endParaRPr lang="en-US"/>
          </a:p>
        </p:txBody>
      </p:sp>
    </p:spTree>
    <p:extLst>
      <p:ext uri="{BB962C8B-B14F-4D97-AF65-F5344CB8AC3E}">
        <p14:creationId xmlns:p14="http://schemas.microsoft.com/office/powerpoint/2010/main" val="1398786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13356-E47E-4068-68BF-36E4791CB7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D4AF64-80CE-8A80-9E03-844AEE59D1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0C77C2-9A9F-9C47-296F-1EA6D9103C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81713E-A568-AE7A-7E81-676EC9FF96DC}"/>
              </a:ext>
            </a:extLst>
          </p:cNvPr>
          <p:cNvSpPr>
            <a:spLocks noGrp="1"/>
          </p:cNvSpPr>
          <p:nvPr>
            <p:ph type="dt" sz="half" idx="10"/>
          </p:nvPr>
        </p:nvSpPr>
        <p:spPr/>
        <p:txBody>
          <a:bodyPr/>
          <a:lstStyle/>
          <a:p>
            <a:fld id="{25F9A7CB-67BC-40E9-993E-ADFA0F2A4CD2}" type="datetimeFigureOut">
              <a:rPr lang="en-US" smtClean="0"/>
              <a:t>3/27/2024</a:t>
            </a:fld>
            <a:endParaRPr lang="en-US"/>
          </a:p>
        </p:txBody>
      </p:sp>
      <p:sp>
        <p:nvSpPr>
          <p:cNvPr id="6" name="Footer Placeholder 5">
            <a:extLst>
              <a:ext uri="{FF2B5EF4-FFF2-40B4-BE49-F238E27FC236}">
                <a16:creationId xmlns:a16="http://schemas.microsoft.com/office/drawing/2014/main" id="{A77848EF-0139-26FD-77DD-34DC3ADD54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C80708-0046-254A-2F99-2014D1626A47}"/>
              </a:ext>
            </a:extLst>
          </p:cNvPr>
          <p:cNvSpPr>
            <a:spLocks noGrp="1"/>
          </p:cNvSpPr>
          <p:nvPr>
            <p:ph type="sldNum" sz="quarter" idx="12"/>
          </p:nvPr>
        </p:nvSpPr>
        <p:spPr/>
        <p:txBody>
          <a:bodyPr/>
          <a:lstStyle/>
          <a:p>
            <a:fld id="{C2F1861A-21D2-4483-998E-ED1E1D81CD48}" type="slidenum">
              <a:rPr lang="en-US" smtClean="0"/>
              <a:t>‹#›</a:t>
            </a:fld>
            <a:endParaRPr lang="en-US"/>
          </a:p>
        </p:txBody>
      </p:sp>
    </p:spTree>
    <p:extLst>
      <p:ext uri="{BB962C8B-B14F-4D97-AF65-F5344CB8AC3E}">
        <p14:creationId xmlns:p14="http://schemas.microsoft.com/office/powerpoint/2010/main" val="1410416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622BC-1DCC-10C3-FDD6-2F798D1A07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C5F470-E32B-6C4D-ED20-61D8458009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2CCE57-BF69-F491-7F9A-31E8DC1621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0D3F46-5914-7079-0B5E-F088530CFD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1CA0C6-BA10-8219-8B42-6DEB5A7B02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DF8685-3AE7-68DE-90F5-9027ABA4C26F}"/>
              </a:ext>
            </a:extLst>
          </p:cNvPr>
          <p:cNvSpPr>
            <a:spLocks noGrp="1"/>
          </p:cNvSpPr>
          <p:nvPr>
            <p:ph type="dt" sz="half" idx="10"/>
          </p:nvPr>
        </p:nvSpPr>
        <p:spPr/>
        <p:txBody>
          <a:bodyPr/>
          <a:lstStyle/>
          <a:p>
            <a:fld id="{25F9A7CB-67BC-40E9-993E-ADFA0F2A4CD2}" type="datetimeFigureOut">
              <a:rPr lang="en-US" smtClean="0"/>
              <a:t>3/27/2024</a:t>
            </a:fld>
            <a:endParaRPr lang="en-US"/>
          </a:p>
        </p:txBody>
      </p:sp>
      <p:sp>
        <p:nvSpPr>
          <p:cNvPr id="8" name="Footer Placeholder 7">
            <a:extLst>
              <a:ext uri="{FF2B5EF4-FFF2-40B4-BE49-F238E27FC236}">
                <a16:creationId xmlns:a16="http://schemas.microsoft.com/office/drawing/2014/main" id="{32F8A5D8-2EA7-F7C6-23D9-C136C0907C0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D3D419-A625-9597-A52C-AF65566EE972}"/>
              </a:ext>
            </a:extLst>
          </p:cNvPr>
          <p:cNvSpPr>
            <a:spLocks noGrp="1"/>
          </p:cNvSpPr>
          <p:nvPr>
            <p:ph type="sldNum" sz="quarter" idx="12"/>
          </p:nvPr>
        </p:nvSpPr>
        <p:spPr/>
        <p:txBody>
          <a:bodyPr/>
          <a:lstStyle/>
          <a:p>
            <a:fld id="{C2F1861A-21D2-4483-998E-ED1E1D81CD48}" type="slidenum">
              <a:rPr lang="en-US" smtClean="0"/>
              <a:t>‹#›</a:t>
            </a:fld>
            <a:endParaRPr lang="en-US"/>
          </a:p>
        </p:txBody>
      </p:sp>
    </p:spTree>
    <p:extLst>
      <p:ext uri="{BB962C8B-B14F-4D97-AF65-F5344CB8AC3E}">
        <p14:creationId xmlns:p14="http://schemas.microsoft.com/office/powerpoint/2010/main" val="935164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C05DF-1187-654D-C6EB-B8B2715086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DD5093-6767-3C69-6F4A-0F0A2B2051CD}"/>
              </a:ext>
            </a:extLst>
          </p:cNvPr>
          <p:cNvSpPr>
            <a:spLocks noGrp="1"/>
          </p:cNvSpPr>
          <p:nvPr>
            <p:ph type="dt" sz="half" idx="10"/>
          </p:nvPr>
        </p:nvSpPr>
        <p:spPr/>
        <p:txBody>
          <a:bodyPr/>
          <a:lstStyle/>
          <a:p>
            <a:fld id="{25F9A7CB-67BC-40E9-993E-ADFA0F2A4CD2}" type="datetimeFigureOut">
              <a:rPr lang="en-US" smtClean="0"/>
              <a:t>3/27/2024</a:t>
            </a:fld>
            <a:endParaRPr lang="en-US"/>
          </a:p>
        </p:txBody>
      </p:sp>
      <p:sp>
        <p:nvSpPr>
          <p:cNvPr id="4" name="Footer Placeholder 3">
            <a:extLst>
              <a:ext uri="{FF2B5EF4-FFF2-40B4-BE49-F238E27FC236}">
                <a16:creationId xmlns:a16="http://schemas.microsoft.com/office/drawing/2014/main" id="{B22D483B-9722-0BFF-81C1-DD45311965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252448-2149-7989-1AE6-F1064B2EED0D}"/>
              </a:ext>
            </a:extLst>
          </p:cNvPr>
          <p:cNvSpPr>
            <a:spLocks noGrp="1"/>
          </p:cNvSpPr>
          <p:nvPr>
            <p:ph type="sldNum" sz="quarter" idx="12"/>
          </p:nvPr>
        </p:nvSpPr>
        <p:spPr/>
        <p:txBody>
          <a:bodyPr/>
          <a:lstStyle/>
          <a:p>
            <a:fld id="{C2F1861A-21D2-4483-998E-ED1E1D81CD48}" type="slidenum">
              <a:rPr lang="en-US" smtClean="0"/>
              <a:t>‹#›</a:t>
            </a:fld>
            <a:endParaRPr lang="en-US"/>
          </a:p>
        </p:txBody>
      </p:sp>
    </p:spTree>
    <p:extLst>
      <p:ext uri="{BB962C8B-B14F-4D97-AF65-F5344CB8AC3E}">
        <p14:creationId xmlns:p14="http://schemas.microsoft.com/office/powerpoint/2010/main" val="23255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2EE991-1E92-A083-F879-10281DE0BB61}"/>
              </a:ext>
            </a:extLst>
          </p:cNvPr>
          <p:cNvSpPr>
            <a:spLocks noGrp="1"/>
          </p:cNvSpPr>
          <p:nvPr>
            <p:ph type="dt" sz="half" idx="10"/>
          </p:nvPr>
        </p:nvSpPr>
        <p:spPr/>
        <p:txBody>
          <a:bodyPr/>
          <a:lstStyle/>
          <a:p>
            <a:fld id="{25F9A7CB-67BC-40E9-993E-ADFA0F2A4CD2}" type="datetimeFigureOut">
              <a:rPr lang="en-US" smtClean="0"/>
              <a:t>3/27/2024</a:t>
            </a:fld>
            <a:endParaRPr lang="en-US"/>
          </a:p>
        </p:txBody>
      </p:sp>
      <p:sp>
        <p:nvSpPr>
          <p:cNvPr id="3" name="Footer Placeholder 2">
            <a:extLst>
              <a:ext uri="{FF2B5EF4-FFF2-40B4-BE49-F238E27FC236}">
                <a16:creationId xmlns:a16="http://schemas.microsoft.com/office/drawing/2014/main" id="{BC1FA488-BEB3-5B67-B7B3-15DC16294E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1435E-7D62-DE44-4A75-45FF1B2302C5}"/>
              </a:ext>
            </a:extLst>
          </p:cNvPr>
          <p:cNvSpPr>
            <a:spLocks noGrp="1"/>
          </p:cNvSpPr>
          <p:nvPr>
            <p:ph type="sldNum" sz="quarter" idx="12"/>
          </p:nvPr>
        </p:nvSpPr>
        <p:spPr/>
        <p:txBody>
          <a:bodyPr/>
          <a:lstStyle/>
          <a:p>
            <a:fld id="{C2F1861A-21D2-4483-998E-ED1E1D81CD48}" type="slidenum">
              <a:rPr lang="en-US" smtClean="0"/>
              <a:t>‹#›</a:t>
            </a:fld>
            <a:endParaRPr lang="en-US"/>
          </a:p>
        </p:txBody>
      </p:sp>
    </p:spTree>
    <p:extLst>
      <p:ext uri="{BB962C8B-B14F-4D97-AF65-F5344CB8AC3E}">
        <p14:creationId xmlns:p14="http://schemas.microsoft.com/office/powerpoint/2010/main" val="968612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59432-9E82-EDA3-8CFF-A1759EDF1B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30D339-EE64-7C8F-6BFC-9D716FE08D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F704D0-9179-D7F4-03C9-9218143BEB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968412-FB2C-20EB-57F7-C9C08F799D1D}"/>
              </a:ext>
            </a:extLst>
          </p:cNvPr>
          <p:cNvSpPr>
            <a:spLocks noGrp="1"/>
          </p:cNvSpPr>
          <p:nvPr>
            <p:ph type="dt" sz="half" idx="10"/>
          </p:nvPr>
        </p:nvSpPr>
        <p:spPr/>
        <p:txBody>
          <a:bodyPr/>
          <a:lstStyle/>
          <a:p>
            <a:fld id="{25F9A7CB-67BC-40E9-993E-ADFA0F2A4CD2}" type="datetimeFigureOut">
              <a:rPr lang="en-US" smtClean="0"/>
              <a:t>3/27/2024</a:t>
            </a:fld>
            <a:endParaRPr lang="en-US"/>
          </a:p>
        </p:txBody>
      </p:sp>
      <p:sp>
        <p:nvSpPr>
          <p:cNvPr id="6" name="Footer Placeholder 5">
            <a:extLst>
              <a:ext uri="{FF2B5EF4-FFF2-40B4-BE49-F238E27FC236}">
                <a16:creationId xmlns:a16="http://schemas.microsoft.com/office/drawing/2014/main" id="{5612C985-2BB7-BEED-E880-A9C6B90BB5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948C69-35D8-21BB-932F-AEA67BC2182D}"/>
              </a:ext>
            </a:extLst>
          </p:cNvPr>
          <p:cNvSpPr>
            <a:spLocks noGrp="1"/>
          </p:cNvSpPr>
          <p:nvPr>
            <p:ph type="sldNum" sz="quarter" idx="12"/>
          </p:nvPr>
        </p:nvSpPr>
        <p:spPr/>
        <p:txBody>
          <a:bodyPr/>
          <a:lstStyle/>
          <a:p>
            <a:fld id="{C2F1861A-21D2-4483-998E-ED1E1D81CD48}" type="slidenum">
              <a:rPr lang="en-US" smtClean="0"/>
              <a:t>‹#›</a:t>
            </a:fld>
            <a:endParaRPr lang="en-US"/>
          </a:p>
        </p:txBody>
      </p:sp>
    </p:spTree>
    <p:extLst>
      <p:ext uri="{BB962C8B-B14F-4D97-AF65-F5344CB8AC3E}">
        <p14:creationId xmlns:p14="http://schemas.microsoft.com/office/powerpoint/2010/main" val="3392702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2604B-9F02-81C1-D2C0-D406DEABF3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A2D710-C4B6-4474-2C22-6D28342993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88C399E-0B6A-BB22-274C-8D04D7131A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0498BA-2308-A611-B9FD-7AA7F3FF7C60}"/>
              </a:ext>
            </a:extLst>
          </p:cNvPr>
          <p:cNvSpPr>
            <a:spLocks noGrp="1"/>
          </p:cNvSpPr>
          <p:nvPr>
            <p:ph type="dt" sz="half" idx="10"/>
          </p:nvPr>
        </p:nvSpPr>
        <p:spPr/>
        <p:txBody>
          <a:bodyPr/>
          <a:lstStyle/>
          <a:p>
            <a:fld id="{25F9A7CB-67BC-40E9-993E-ADFA0F2A4CD2}" type="datetimeFigureOut">
              <a:rPr lang="en-US" smtClean="0"/>
              <a:t>3/27/2024</a:t>
            </a:fld>
            <a:endParaRPr lang="en-US"/>
          </a:p>
        </p:txBody>
      </p:sp>
      <p:sp>
        <p:nvSpPr>
          <p:cNvPr id="6" name="Footer Placeholder 5">
            <a:extLst>
              <a:ext uri="{FF2B5EF4-FFF2-40B4-BE49-F238E27FC236}">
                <a16:creationId xmlns:a16="http://schemas.microsoft.com/office/drawing/2014/main" id="{06659A3D-99A4-6B9A-C269-D7AA921A7C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B82448-21FA-F61D-BF75-A89CF4E54B07}"/>
              </a:ext>
            </a:extLst>
          </p:cNvPr>
          <p:cNvSpPr>
            <a:spLocks noGrp="1"/>
          </p:cNvSpPr>
          <p:nvPr>
            <p:ph type="sldNum" sz="quarter" idx="12"/>
          </p:nvPr>
        </p:nvSpPr>
        <p:spPr/>
        <p:txBody>
          <a:bodyPr/>
          <a:lstStyle/>
          <a:p>
            <a:fld id="{C2F1861A-21D2-4483-998E-ED1E1D81CD48}" type="slidenum">
              <a:rPr lang="en-US" smtClean="0"/>
              <a:t>‹#›</a:t>
            </a:fld>
            <a:endParaRPr lang="en-US"/>
          </a:p>
        </p:txBody>
      </p:sp>
    </p:spTree>
    <p:extLst>
      <p:ext uri="{BB962C8B-B14F-4D97-AF65-F5344CB8AC3E}">
        <p14:creationId xmlns:p14="http://schemas.microsoft.com/office/powerpoint/2010/main" val="1441296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BFC054-4F58-D536-A654-9A4E40E93B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83723A-FB62-1246-E73E-828EA3A99E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54C64D-0926-CAC0-D02D-7429E444D4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5F9A7CB-67BC-40E9-993E-ADFA0F2A4CD2}" type="datetimeFigureOut">
              <a:rPr lang="en-US" smtClean="0"/>
              <a:t>3/27/2024</a:t>
            </a:fld>
            <a:endParaRPr lang="en-US"/>
          </a:p>
        </p:txBody>
      </p:sp>
      <p:sp>
        <p:nvSpPr>
          <p:cNvPr id="5" name="Footer Placeholder 4">
            <a:extLst>
              <a:ext uri="{FF2B5EF4-FFF2-40B4-BE49-F238E27FC236}">
                <a16:creationId xmlns:a16="http://schemas.microsoft.com/office/drawing/2014/main" id="{B38A79F2-DD58-83A2-1D59-07BE8A36C4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25A348F-67C8-3CD1-D6B5-71BE8B3466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2F1861A-21D2-4483-998E-ED1E1D81CD48}" type="slidenum">
              <a:rPr lang="en-US" smtClean="0"/>
              <a:t>‹#›</a:t>
            </a:fld>
            <a:endParaRPr lang="en-US"/>
          </a:p>
        </p:txBody>
      </p:sp>
    </p:spTree>
    <p:extLst>
      <p:ext uri="{BB962C8B-B14F-4D97-AF65-F5344CB8AC3E}">
        <p14:creationId xmlns:p14="http://schemas.microsoft.com/office/powerpoint/2010/main" val="4234934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cgia.org/cagiscouncil/" TargetMode="External"/><Relationship Id="rId4" Type="http://schemas.openxmlformats.org/officeDocument/2006/relationships/hyperlink" Target="https://cgia.org/"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4000"/>
            <a:lum/>
          </a:blip>
          <a:srcRect/>
          <a:tile tx="0" ty="0" sx="100000" sy="100000" flip="none" algn="tl"/>
        </a:blip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7548BA8-A276-BD26-5F8A-B91A71F7E48D}"/>
              </a:ext>
            </a:extLst>
          </p:cNvPr>
          <p:cNvPicPr>
            <a:picLocks noChangeAspect="1"/>
          </p:cNvPicPr>
          <p:nvPr/>
        </p:nvPicPr>
        <p:blipFill>
          <a:blip r:embed="rId4"/>
          <a:stretch>
            <a:fillRect/>
          </a:stretch>
        </p:blipFill>
        <p:spPr>
          <a:xfrm>
            <a:off x="4122072" y="477900"/>
            <a:ext cx="7333738" cy="5062068"/>
          </a:xfrm>
          <a:prstGeom prst="rect">
            <a:avLst/>
          </a:prstGeom>
        </p:spPr>
      </p:pic>
      <p:sp>
        <p:nvSpPr>
          <p:cNvPr id="8" name="TextBox 7">
            <a:extLst>
              <a:ext uri="{FF2B5EF4-FFF2-40B4-BE49-F238E27FC236}">
                <a16:creationId xmlns:a16="http://schemas.microsoft.com/office/drawing/2014/main" id="{3C7E5384-F2AC-4120-B3F8-ABFCB819D6FF}"/>
              </a:ext>
            </a:extLst>
          </p:cNvPr>
          <p:cNvSpPr txBox="1"/>
          <p:nvPr/>
        </p:nvSpPr>
        <p:spPr>
          <a:xfrm>
            <a:off x="736190" y="1068850"/>
            <a:ext cx="3110249" cy="4308872"/>
          </a:xfrm>
          <a:prstGeom prst="rect">
            <a:avLst/>
          </a:prstGeom>
          <a:noFill/>
        </p:spPr>
        <p:txBody>
          <a:bodyPr wrap="square" rtlCol="0">
            <a:spAutoFit/>
          </a:bodyPr>
          <a:lstStyle/>
          <a:p>
            <a:pPr algn="ctr"/>
            <a:endParaRPr lang="en-US" sz="1400" b="1" dirty="0"/>
          </a:p>
          <a:p>
            <a:pPr algn="ctr"/>
            <a:r>
              <a:rPr lang="en-US" sz="4400" b="1" i="1" dirty="0"/>
              <a:t>GIS Equity for </a:t>
            </a:r>
          </a:p>
          <a:p>
            <a:pPr algn="ctr"/>
            <a:r>
              <a:rPr lang="en-US" sz="4400" b="1" i="1" dirty="0"/>
              <a:t>Rural California</a:t>
            </a:r>
          </a:p>
          <a:p>
            <a:pPr algn="ctr"/>
            <a:endParaRPr lang="en-US" sz="2800" b="1" i="1" dirty="0"/>
          </a:p>
          <a:p>
            <a:pPr algn="ctr"/>
            <a:r>
              <a:rPr lang="en-US" sz="2800" b="1" i="1" dirty="0"/>
              <a:t>March 28, 2024</a:t>
            </a:r>
          </a:p>
          <a:p>
            <a:pPr algn="ctr"/>
            <a:endParaRPr lang="en-US" sz="2800" b="1" i="1" dirty="0"/>
          </a:p>
        </p:txBody>
      </p:sp>
      <p:sp>
        <p:nvSpPr>
          <p:cNvPr id="10" name="TextBox 9">
            <a:extLst>
              <a:ext uri="{FF2B5EF4-FFF2-40B4-BE49-F238E27FC236}">
                <a16:creationId xmlns:a16="http://schemas.microsoft.com/office/drawing/2014/main" id="{A55F059E-A76C-7AB5-5423-52B116CE89BC}"/>
              </a:ext>
            </a:extLst>
          </p:cNvPr>
          <p:cNvSpPr txBox="1"/>
          <p:nvPr/>
        </p:nvSpPr>
        <p:spPr>
          <a:xfrm>
            <a:off x="6885071" y="838018"/>
            <a:ext cx="6093994" cy="461665"/>
          </a:xfrm>
          <a:prstGeom prst="rect">
            <a:avLst/>
          </a:prstGeom>
          <a:noFill/>
        </p:spPr>
        <p:txBody>
          <a:bodyPr wrap="square">
            <a:spAutoFit/>
          </a:bodyPr>
          <a:lstStyle/>
          <a:p>
            <a:pPr algn="ctr"/>
            <a:r>
              <a:rPr lang="en-US" sz="2400" b="1" i="1" dirty="0"/>
              <a:t>https://cgia.org/</a:t>
            </a:r>
          </a:p>
        </p:txBody>
      </p:sp>
    </p:spTree>
    <p:extLst>
      <p:ext uri="{BB962C8B-B14F-4D97-AF65-F5344CB8AC3E}">
        <p14:creationId xmlns:p14="http://schemas.microsoft.com/office/powerpoint/2010/main" val="3001419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4000"/>
            <a:lum/>
          </a:blip>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E305D1-61EC-0FAD-DF18-9909A7D40901}"/>
              </a:ext>
            </a:extLst>
          </p:cNvPr>
          <p:cNvSpPr>
            <a:spLocks noGrp="1"/>
          </p:cNvSpPr>
          <p:nvPr>
            <p:ph idx="1"/>
          </p:nvPr>
        </p:nvSpPr>
        <p:spPr>
          <a:xfrm>
            <a:off x="631064" y="365124"/>
            <a:ext cx="11320529" cy="5746918"/>
          </a:xfrm>
        </p:spPr>
        <p:txBody>
          <a:bodyPr>
            <a:noAutofit/>
          </a:bodyPr>
          <a:lstStyle/>
          <a:p>
            <a:pPr marL="0" indent="0">
              <a:spcBef>
                <a:spcPts val="0"/>
              </a:spcBef>
              <a:buNone/>
            </a:pPr>
            <a:r>
              <a:rPr lang="en-US" sz="2400" b="1" dirty="0"/>
              <a:t>CGIA's mission: </a:t>
            </a:r>
          </a:p>
          <a:p>
            <a:pPr marL="0" indent="0">
              <a:spcBef>
                <a:spcPts val="0"/>
              </a:spcBef>
              <a:buNone/>
            </a:pPr>
            <a:r>
              <a:rPr lang="en-US" sz="2400" b="1" dirty="0"/>
              <a:t>promote the effective use of GIS in California</a:t>
            </a:r>
            <a:endParaRPr lang="en-US" sz="2400" dirty="0"/>
          </a:p>
          <a:p>
            <a:pPr>
              <a:lnSpc>
                <a:spcPct val="100000"/>
              </a:lnSpc>
            </a:pPr>
            <a:endParaRPr lang="en-US" sz="2600" dirty="0"/>
          </a:p>
          <a:p>
            <a:pPr>
              <a:lnSpc>
                <a:spcPct val="100000"/>
              </a:lnSpc>
            </a:pPr>
            <a:r>
              <a:rPr lang="en-US" sz="2400" dirty="0"/>
              <a:t>Encouraging appropriate, coordinated, and cost-effective use, acquisition, exchange, and management of geographic information in the state of California</a:t>
            </a:r>
          </a:p>
          <a:p>
            <a:pPr>
              <a:lnSpc>
                <a:spcPct val="100000"/>
              </a:lnSpc>
            </a:pPr>
            <a:r>
              <a:rPr lang="en-US" sz="2400" dirty="0"/>
              <a:t>Promoting the use of consistent standards, procedures, and mechanisms for ensuring the accuracy and quality of geographic information used and created by public and private entities in California</a:t>
            </a:r>
          </a:p>
          <a:p>
            <a:pPr>
              <a:lnSpc>
                <a:spcPct val="100000"/>
              </a:lnSpc>
            </a:pPr>
            <a:r>
              <a:rPr lang="en-US" sz="2400" dirty="0"/>
              <a:t>Supporting and promoting the practice of GIS</a:t>
            </a:r>
          </a:p>
          <a:p>
            <a:pPr>
              <a:lnSpc>
                <a:spcPct val="100000"/>
              </a:lnSpc>
            </a:pPr>
            <a:r>
              <a:rPr lang="en-US" sz="2400" dirty="0"/>
              <a:t>Monitoring developments in the field of GIS and informing the membership of same</a:t>
            </a:r>
          </a:p>
          <a:p>
            <a:pPr>
              <a:lnSpc>
                <a:spcPct val="100000"/>
              </a:lnSpc>
            </a:pPr>
            <a:r>
              <a:rPr lang="en-US" sz="2400" dirty="0"/>
              <a:t>Serving as a resource for its membership</a:t>
            </a:r>
          </a:p>
          <a:p>
            <a:pPr>
              <a:lnSpc>
                <a:spcPct val="100000"/>
              </a:lnSpc>
            </a:pPr>
            <a:r>
              <a:rPr lang="en-US" sz="2400" dirty="0">
                <a:highlight>
                  <a:srgbClr val="FFFF00"/>
                </a:highlight>
              </a:rPr>
              <a:t>Providing a forum for the exchange of ideas and information</a:t>
            </a:r>
          </a:p>
          <a:p>
            <a:pPr>
              <a:lnSpc>
                <a:spcPct val="100000"/>
              </a:lnSpc>
            </a:pPr>
            <a:r>
              <a:rPr lang="en-US" sz="2400" b="1" i="1" dirty="0">
                <a:hlinkClick r:id="rId4"/>
              </a:rPr>
              <a:t>https://cgia.org/</a:t>
            </a:r>
            <a:r>
              <a:rPr lang="en-US" sz="2400" b="1" i="1" dirty="0"/>
              <a:t>  and </a:t>
            </a:r>
            <a:r>
              <a:rPr lang="en-US" sz="2400" b="1" i="1" dirty="0">
                <a:highlight>
                  <a:srgbClr val="FFFF00"/>
                </a:highlight>
                <a:hlinkClick r:id="rId5"/>
              </a:rPr>
              <a:t>https://cgia.org/cagiscouncil/</a:t>
            </a:r>
            <a:r>
              <a:rPr lang="en-US" sz="2400" b="1" i="1" dirty="0">
                <a:highlight>
                  <a:srgbClr val="FFFF00"/>
                </a:highlight>
              </a:rPr>
              <a:t> </a:t>
            </a:r>
          </a:p>
          <a:p>
            <a:pPr>
              <a:lnSpc>
                <a:spcPct val="100000"/>
              </a:lnSpc>
            </a:pPr>
            <a:endParaRPr lang="en-US" sz="2400" dirty="0"/>
          </a:p>
          <a:p>
            <a:pPr>
              <a:lnSpc>
                <a:spcPct val="100000"/>
              </a:lnSpc>
            </a:pPr>
            <a:endParaRPr lang="en-US" sz="2400" dirty="0"/>
          </a:p>
          <a:p>
            <a:pPr>
              <a:lnSpc>
                <a:spcPct val="100000"/>
              </a:lnSpc>
            </a:pPr>
            <a:endParaRPr lang="en-US" sz="2400" dirty="0"/>
          </a:p>
        </p:txBody>
      </p:sp>
      <p:pic>
        <p:nvPicPr>
          <p:cNvPr id="5" name="Picture 4">
            <a:extLst>
              <a:ext uri="{FF2B5EF4-FFF2-40B4-BE49-F238E27FC236}">
                <a16:creationId xmlns:a16="http://schemas.microsoft.com/office/drawing/2014/main" id="{24BC98C5-3208-3D71-85C1-ADA06B661DB1}"/>
              </a:ext>
            </a:extLst>
          </p:cNvPr>
          <p:cNvPicPr>
            <a:picLocks noChangeAspect="1"/>
          </p:cNvPicPr>
          <p:nvPr/>
        </p:nvPicPr>
        <p:blipFill>
          <a:blip r:embed="rId6"/>
          <a:stretch>
            <a:fillRect/>
          </a:stretch>
        </p:blipFill>
        <p:spPr>
          <a:xfrm>
            <a:off x="7666952" y="155408"/>
            <a:ext cx="3019425" cy="1181100"/>
          </a:xfrm>
          <a:prstGeom prst="rect">
            <a:avLst/>
          </a:prstGeom>
        </p:spPr>
      </p:pic>
    </p:spTree>
    <p:extLst>
      <p:ext uri="{BB962C8B-B14F-4D97-AF65-F5344CB8AC3E}">
        <p14:creationId xmlns:p14="http://schemas.microsoft.com/office/powerpoint/2010/main" val="1179607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4000"/>
            <a:lum/>
          </a:blip>
          <a:srcRect/>
          <a:tile tx="0" ty="0" sx="100000" sy="100000" flip="none" algn="tl"/>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49597E9-0D64-E906-9D5F-E1896D2B27DF}"/>
              </a:ext>
            </a:extLst>
          </p:cNvPr>
          <p:cNvPicPr>
            <a:picLocks noChangeAspect="1"/>
          </p:cNvPicPr>
          <p:nvPr/>
        </p:nvPicPr>
        <p:blipFill>
          <a:blip r:embed="rId4"/>
          <a:stretch>
            <a:fillRect/>
          </a:stretch>
        </p:blipFill>
        <p:spPr>
          <a:xfrm>
            <a:off x="2871651" y="518864"/>
            <a:ext cx="6432172" cy="1006221"/>
          </a:xfrm>
          <a:prstGeom prst="rect">
            <a:avLst/>
          </a:prstGeom>
        </p:spPr>
      </p:pic>
      <p:pic>
        <p:nvPicPr>
          <p:cNvPr id="11" name="Picture 10">
            <a:extLst>
              <a:ext uri="{FF2B5EF4-FFF2-40B4-BE49-F238E27FC236}">
                <a16:creationId xmlns:a16="http://schemas.microsoft.com/office/drawing/2014/main" id="{CD520323-6FB7-F245-4E37-985A2B171D6F}"/>
              </a:ext>
            </a:extLst>
          </p:cNvPr>
          <p:cNvPicPr>
            <a:picLocks noChangeAspect="1"/>
          </p:cNvPicPr>
          <p:nvPr/>
        </p:nvPicPr>
        <p:blipFill>
          <a:blip r:embed="rId5"/>
          <a:stretch>
            <a:fillRect/>
          </a:stretch>
        </p:blipFill>
        <p:spPr>
          <a:xfrm>
            <a:off x="1146619" y="2132266"/>
            <a:ext cx="3595747" cy="647510"/>
          </a:xfrm>
          <a:prstGeom prst="rect">
            <a:avLst/>
          </a:prstGeom>
        </p:spPr>
      </p:pic>
      <p:pic>
        <p:nvPicPr>
          <p:cNvPr id="13" name="Picture 12">
            <a:extLst>
              <a:ext uri="{FF2B5EF4-FFF2-40B4-BE49-F238E27FC236}">
                <a16:creationId xmlns:a16="http://schemas.microsoft.com/office/drawing/2014/main" id="{4F235A95-CC4E-4B18-979C-4B455BFAAC46}"/>
              </a:ext>
            </a:extLst>
          </p:cNvPr>
          <p:cNvPicPr>
            <a:picLocks noChangeAspect="1"/>
          </p:cNvPicPr>
          <p:nvPr/>
        </p:nvPicPr>
        <p:blipFill>
          <a:blip r:embed="rId6"/>
          <a:stretch>
            <a:fillRect/>
          </a:stretch>
        </p:blipFill>
        <p:spPr>
          <a:xfrm>
            <a:off x="5144643" y="1952910"/>
            <a:ext cx="4177342" cy="1006221"/>
          </a:xfrm>
          <a:prstGeom prst="rect">
            <a:avLst/>
          </a:prstGeom>
        </p:spPr>
      </p:pic>
      <p:pic>
        <p:nvPicPr>
          <p:cNvPr id="17" name="Picture 16">
            <a:extLst>
              <a:ext uri="{FF2B5EF4-FFF2-40B4-BE49-F238E27FC236}">
                <a16:creationId xmlns:a16="http://schemas.microsoft.com/office/drawing/2014/main" id="{4A3123EC-B03E-FD75-C364-03FE682CDDAB}"/>
              </a:ext>
            </a:extLst>
          </p:cNvPr>
          <p:cNvPicPr>
            <a:picLocks noChangeAspect="1"/>
          </p:cNvPicPr>
          <p:nvPr/>
        </p:nvPicPr>
        <p:blipFill>
          <a:blip r:embed="rId7"/>
          <a:stretch>
            <a:fillRect/>
          </a:stretch>
        </p:blipFill>
        <p:spPr>
          <a:xfrm>
            <a:off x="4815517" y="3429000"/>
            <a:ext cx="1512883" cy="1398270"/>
          </a:xfrm>
          <a:prstGeom prst="rect">
            <a:avLst/>
          </a:prstGeom>
        </p:spPr>
      </p:pic>
      <p:pic>
        <p:nvPicPr>
          <p:cNvPr id="21" name="Picture 20">
            <a:extLst>
              <a:ext uri="{FF2B5EF4-FFF2-40B4-BE49-F238E27FC236}">
                <a16:creationId xmlns:a16="http://schemas.microsoft.com/office/drawing/2014/main" id="{A1257B1D-ECBB-22C4-085B-C41A4A42FB70}"/>
              </a:ext>
            </a:extLst>
          </p:cNvPr>
          <p:cNvPicPr>
            <a:picLocks noChangeAspect="1"/>
          </p:cNvPicPr>
          <p:nvPr/>
        </p:nvPicPr>
        <p:blipFill>
          <a:blip r:embed="rId8"/>
          <a:stretch>
            <a:fillRect/>
          </a:stretch>
        </p:blipFill>
        <p:spPr>
          <a:xfrm>
            <a:off x="7585526" y="4443111"/>
            <a:ext cx="3472917" cy="1896025"/>
          </a:xfrm>
          <a:prstGeom prst="rect">
            <a:avLst/>
          </a:prstGeom>
        </p:spPr>
      </p:pic>
      <p:sp>
        <p:nvSpPr>
          <p:cNvPr id="24" name="TextBox 23">
            <a:extLst>
              <a:ext uri="{FF2B5EF4-FFF2-40B4-BE49-F238E27FC236}">
                <a16:creationId xmlns:a16="http://schemas.microsoft.com/office/drawing/2014/main" id="{940F8F07-8B47-2999-BF65-0429C059A99F}"/>
              </a:ext>
            </a:extLst>
          </p:cNvPr>
          <p:cNvSpPr txBox="1"/>
          <p:nvPr/>
        </p:nvSpPr>
        <p:spPr>
          <a:xfrm>
            <a:off x="4515796" y="4777454"/>
            <a:ext cx="2330038" cy="369332"/>
          </a:xfrm>
          <a:prstGeom prst="rect">
            <a:avLst/>
          </a:prstGeom>
          <a:noFill/>
        </p:spPr>
        <p:txBody>
          <a:bodyPr wrap="square" rtlCol="0">
            <a:spAutoFit/>
          </a:bodyPr>
          <a:lstStyle/>
          <a:p>
            <a:r>
              <a:rPr lang="en-US" dirty="0"/>
              <a:t>California Tribal GIS</a:t>
            </a:r>
          </a:p>
        </p:txBody>
      </p:sp>
      <p:pic>
        <p:nvPicPr>
          <p:cNvPr id="26" name="Picture 25">
            <a:extLst>
              <a:ext uri="{FF2B5EF4-FFF2-40B4-BE49-F238E27FC236}">
                <a16:creationId xmlns:a16="http://schemas.microsoft.com/office/drawing/2014/main" id="{B05A8A71-018F-E0CF-D855-E86E0F16E41B}"/>
              </a:ext>
            </a:extLst>
          </p:cNvPr>
          <p:cNvPicPr>
            <a:picLocks noChangeAspect="1"/>
          </p:cNvPicPr>
          <p:nvPr/>
        </p:nvPicPr>
        <p:blipFill>
          <a:blip r:embed="rId9"/>
          <a:stretch>
            <a:fillRect/>
          </a:stretch>
        </p:blipFill>
        <p:spPr>
          <a:xfrm>
            <a:off x="8153655" y="2906838"/>
            <a:ext cx="2124201" cy="1012054"/>
          </a:xfrm>
          <a:prstGeom prst="rect">
            <a:avLst/>
          </a:prstGeom>
        </p:spPr>
      </p:pic>
      <p:pic>
        <p:nvPicPr>
          <p:cNvPr id="3" name="Picture 2" descr="A white oval with black text and a globe&#10;&#10;Description automatically generated">
            <a:extLst>
              <a:ext uri="{FF2B5EF4-FFF2-40B4-BE49-F238E27FC236}">
                <a16:creationId xmlns:a16="http://schemas.microsoft.com/office/drawing/2014/main" id="{459F9EFE-8F7A-C1C4-5BF7-79F5BB28CAA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31774" y="3918892"/>
            <a:ext cx="2121035" cy="1599825"/>
          </a:xfrm>
          <a:prstGeom prst="rect">
            <a:avLst/>
          </a:prstGeom>
        </p:spPr>
      </p:pic>
    </p:spTree>
    <p:extLst>
      <p:ext uri="{BB962C8B-B14F-4D97-AF65-F5344CB8AC3E}">
        <p14:creationId xmlns:p14="http://schemas.microsoft.com/office/powerpoint/2010/main" val="2819020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A6FED-446F-BE2A-C191-065DD58FAD14}"/>
              </a:ext>
            </a:extLst>
          </p:cNvPr>
          <p:cNvSpPr>
            <a:spLocks noGrp="1"/>
          </p:cNvSpPr>
          <p:nvPr>
            <p:ph type="title"/>
          </p:nvPr>
        </p:nvSpPr>
        <p:spPr/>
        <p:txBody>
          <a:bodyPr/>
          <a:lstStyle/>
          <a:p>
            <a:r>
              <a:rPr lang="en-US" dirty="0"/>
              <a:t>Professional Development Webinar Series</a:t>
            </a:r>
          </a:p>
        </p:txBody>
      </p:sp>
      <p:sp>
        <p:nvSpPr>
          <p:cNvPr id="3" name="Content Placeholder 2">
            <a:extLst>
              <a:ext uri="{FF2B5EF4-FFF2-40B4-BE49-F238E27FC236}">
                <a16:creationId xmlns:a16="http://schemas.microsoft.com/office/drawing/2014/main" id="{A68D794E-B669-45E7-B14E-B2A25A18E658}"/>
              </a:ext>
            </a:extLst>
          </p:cNvPr>
          <p:cNvSpPr>
            <a:spLocks noGrp="1"/>
          </p:cNvSpPr>
          <p:nvPr>
            <p:ph idx="1"/>
          </p:nvPr>
        </p:nvSpPr>
        <p:spPr/>
        <p:txBody>
          <a:bodyPr/>
          <a:lstStyle/>
          <a:p>
            <a:pPr marL="0" marR="0">
              <a:lnSpc>
                <a:spcPct val="107000"/>
              </a:lnSpc>
              <a:spcBef>
                <a:spcPts val="0"/>
              </a:spcBef>
              <a:spcAft>
                <a:spcPts val="800"/>
              </a:spcAft>
            </a:pPr>
            <a:r>
              <a:rPr lang="en-US" sz="3200" i="1" kern="100" dirty="0">
                <a:solidFill>
                  <a:srgbClr val="3A3A3A"/>
                </a:solidFill>
                <a:effectLst/>
                <a:ea typeface="Aptos" panose="020B0004020202020204" pitchFamily="34" charset="0"/>
                <a:cs typeface="Times New Roman" panose="02020603050405020304" pitchFamily="18" charset="0"/>
              </a:rPr>
              <a:t>Session 1: </a:t>
            </a:r>
            <a:r>
              <a:rPr lang="en-US" sz="3200" b="1" i="1" kern="100" dirty="0">
                <a:solidFill>
                  <a:srgbClr val="3A3A3A"/>
                </a:solidFill>
                <a:effectLst/>
                <a:ea typeface="Aptos" panose="020B0004020202020204" pitchFamily="34" charset="0"/>
                <a:cs typeface="Times New Roman" panose="02020603050405020304" pitchFamily="18" charset="0"/>
              </a:rPr>
              <a:t>To GISP or Not to GISP? That is the Question! </a:t>
            </a:r>
            <a:r>
              <a:rPr lang="en-US" sz="3200" i="1" kern="100" dirty="0">
                <a:solidFill>
                  <a:srgbClr val="3A3A3A"/>
                </a:solidFill>
                <a:effectLst/>
                <a:ea typeface="Aptos" panose="020B0004020202020204" pitchFamily="34" charset="0"/>
                <a:cs typeface="Times New Roman" panose="02020603050405020304" pitchFamily="18" charset="0"/>
              </a:rPr>
              <a:t>-</a:t>
            </a:r>
            <a:r>
              <a:rPr lang="en-US" sz="3200" b="1" i="1" kern="100" dirty="0">
                <a:solidFill>
                  <a:srgbClr val="3A3A3A"/>
                </a:solidFill>
                <a:effectLst/>
                <a:ea typeface="Aptos" panose="020B0004020202020204" pitchFamily="34" charset="0"/>
                <a:cs typeface="Times New Roman" panose="02020603050405020304" pitchFamily="18" charset="0"/>
              </a:rPr>
              <a:t> Feb 21 – Recording is posted at cgia.org</a:t>
            </a:r>
            <a:endParaRPr lang="en-US" sz="3200" kern="1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3200" i="1" kern="100" dirty="0">
                <a:solidFill>
                  <a:srgbClr val="3A3A3A"/>
                </a:solidFill>
                <a:effectLst/>
                <a:ea typeface="Aptos" panose="020B0004020202020204" pitchFamily="34" charset="0"/>
                <a:cs typeface="Times New Roman" panose="02020603050405020304" pitchFamily="18" charset="0"/>
              </a:rPr>
              <a:t>Session 2: </a:t>
            </a:r>
            <a:r>
              <a:rPr lang="en-US" sz="3200" b="1" i="1" kern="100" dirty="0">
                <a:solidFill>
                  <a:srgbClr val="3A3A3A"/>
                </a:solidFill>
                <a:effectLst/>
                <a:ea typeface="Aptos" panose="020B0004020202020204" pitchFamily="34" charset="0"/>
                <a:cs typeface="Times New Roman" panose="02020603050405020304" pitchFamily="18" charset="0"/>
              </a:rPr>
              <a:t>What Other Letters Can You Put After Your Name?  Certificates  &amp; Degrees in GIS </a:t>
            </a:r>
            <a:r>
              <a:rPr lang="en-US" sz="3200" i="1" kern="100" dirty="0">
                <a:solidFill>
                  <a:srgbClr val="3A3A3A"/>
                </a:solidFill>
                <a:effectLst/>
                <a:ea typeface="Aptos" panose="020B0004020202020204" pitchFamily="34" charset="0"/>
                <a:cs typeface="Times New Roman" panose="02020603050405020304" pitchFamily="18" charset="0"/>
              </a:rPr>
              <a:t>- </a:t>
            </a:r>
            <a:r>
              <a:rPr lang="en-US" sz="3200" b="1" i="1" kern="100" dirty="0">
                <a:solidFill>
                  <a:srgbClr val="3A3A3A"/>
                </a:solidFill>
                <a:effectLst/>
                <a:ea typeface="Aptos" panose="020B0004020202020204" pitchFamily="34" charset="0"/>
                <a:cs typeface="Times New Roman" panose="02020603050405020304" pitchFamily="18" charset="0"/>
              </a:rPr>
              <a:t>April 3</a:t>
            </a:r>
            <a:endParaRPr lang="en-US" sz="3200" kern="1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3200" i="1" kern="100" dirty="0">
                <a:solidFill>
                  <a:srgbClr val="3A3A3A"/>
                </a:solidFill>
                <a:effectLst/>
                <a:ea typeface="Aptos" panose="020B0004020202020204" pitchFamily="34" charset="0"/>
                <a:cs typeface="Times New Roman" panose="02020603050405020304" pitchFamily="18" charset="0"/>
              </a:rPr>
              <a:t>Session 3: </a:t>
            </a:r>
            <a:r>
              <a:rPr lang="en-US" sz="3200" b="1" i="1" kern="100" dirty="0">
                <a:solidFill>
                  <a:srgbClr val="3A3A3A"/>
                </a:solidFill>
                <a:effectLst/>
                <a:ea typeface="Aptos" panose="020B0004020202020204" pitchFamily="34" charset="0"/>
                <a:cs typeface="Times New Roman" panose="02020603050405020304" pitchFamily="18" charset="0"/>
              </a:rPr>
              <a:t>How to Get Your Foot in Our Door </a:t>
            </a:r>
            <a:r>
              <a:rPr lang="en-US" sz="3200" i="1" kern="100" dirty="0">
                <a:solidFill>
                  <a:srgbClr val="3A3A3A"/>
                </a:solidFill>
                <a:effectLst/>
                <a:ea typeface="Aptos" panose="020B0004020202020204" pitchFamily="34" charset="0"/>
                <a:cs typeface="Times New Roman" panose="02020603050405020304" pitchFamily="18" charset="0"/>
              </a:rPr>
              <a:t>- </a:t>
            </a:r>
            <a:r>
              <a:rPr lang="en-US" sz="3200" b="1" i="1" kern="100" dirty="0">
                <a:solidFill>
                  <a:srgbClr val="3A3A3A"/>
                </a:solidFill>
                <a:effectLst/>
                <a:ea typeface="Aptos" panose="020B0004020202020204" pitchFamily="34" charset="0"/>
                <a:cs typeface="Times New Roman" panose="02020603050405020304" pitchFamily="18" charset="0"/>
              </a:rPr>
              <a:t>May 15</a:t>
            </a:r>
            <a:r>
              <a:rPr lang="en-US" sz="3200" b="1" i="1" kern="100" baseline="30000" dirty="0">
                <a:solidFill>
                  <a:srgbClr val="3A3A3A"/>
                </a:solidFill>
                <a:effectLst/>
                <a:ea typeface="Aptos" panose="020B0004020202020204" pitchFamily="34" charset="0"/>
                <a:cs typeface="Times New Roman" panose="02020603050405020304" pitchFamily="18" charset="0"/>
              </a:rPr>
              <a:t>th</a:t>
            </a:r>
            <a:endParaRPr lang="en-US" sz="3200" kern="100" dirty="0">
              <a:effectLst/>
              <a:ea typeface="Aptos" panose="020B0004020202020204" pitchFamily="34" charset="0"/>
              <a:cs typeface="Times New Roman" panose="02020603050405020304" pitchFamily="18" charset="0"/>
            </a:endParaRPr>
          </a:p>
          <a:p>
            <a:r>
              <a:rPr lang="en-US" dirty="0"/>
              <a:t>Registration links are available on the cgia.org website…and while you are there, check out the affordable membership options and benefits!</a:t>
            </a:r>
          </a:p>
        </p:txBody>
      </p:sp>
    </p:spTree>
    <p:extLst>
      <p:ext uri="{BB962C8B-B14F-4D97-AF65-F5344CB8AC3E}">
        <p14:creationId xmlns:p14="http://schemas.microsoft.com/office/powerpoint/2010/main" val="1870290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TotalTime>
  <Words>611</Words>
  <Application>Microsoft Office PowerPoint</Application>
  <PresentationFormat>Widescreen</PresentationFormat>
  <Paragraphs>34</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Aptos</vt:lpstr>
      <vt:lpstr>Aptos Display</vt:lpstr>
      <vt:lpstr>Arial</vt:lpstr>
      <vt:lpstr>Office Theme</vt:lpstr>
      <vt:lpstr>PowerPoint Presentation</vt:lpstr>
      <vt:lpstr>PowerPoint Presentation</vt:lpstr>
      <vt:lpstr>PowerPoint Presentation</vt:lpstr>
      <vt:lpstr>Professional Development Webinar Series</vt:lpstr>
    </vt:vector>
  </TitlesOfParts>
  <Company>State of California - DWR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Schafer-Kramer, Jane@DWR</dc:creator>
  <cp:lastModifiedBy>Scollon, Dan</cp:lastModifiedBy>
  <cp:revision>2</cp:revision>
  <dcterms:created xsi:type="dcterms:W3CDTF">2024-03-27T21:57:26Z</dcterms:created>
  <dcterms:modified xsi:type="dcterms:W3CDTF">2024-03-27T22:29:00Z</dcterms:modified>
</cp:coreProperties>
</file>