
<file path=[Content_Types].xml><?xml version="1.0" encoding="utf-8"?>
<Types xmlns="http://schemas.openxmlformats.org/package/2006/content-types">
  <Default Extension="png" ContentType="image/png"/>
  <Default Extension="tmp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276" r:id="rId1"/>
    <p:sldMasterId id="2147485300" r:id="rId2"/>
    <p:sldMasterId id="2147485303" r:id="rId3"/>
    <p:sldMasterId id="2147485409" r:id="rId4"/>
    <p:sldMasterId id="2147485413" r:id="rId5"/>
    <p:sldMasterId id="2147485417" r:id="rId6"/>
    <p:sldMasterId id="2147485423" r:id="rId7"/>
  </p:sldMasterIdLst>
  <p:notesMasterIdLst>
    <p:notesMasterId r:id="rId28"/>
  </p:notesMasterIdLst>
  <p:handoutMasterIdLst>
    <p:handoutMasterId r:id="rId29"/>
  </p:handoutMasterIdLst>
  <p:sldIdLst>
    <p:sldId id="481" r:id="rId8"/>
    <p:sldId id="529" r:id="rId9"/>
    <p:sldId id="530" r:id="rId10"/>
    <p:sldId id="503" r:id="rId11"/>
    <p:sldId id="478" r:id="rId12"/>
    <p:sldId id="505" r:id="rId13"/>
    <p:sldId id="493" r:id="rId14"/>
    <p:sldId id="517" r:id="rId15"/>
    <p:sldId id="514" r:id="rId16"/>
    <p:sldId id="521" r:id="rId17"/>
    <p:sldId id="495" r:id="rId18"/>
    <p:sldId id="470" r:id="rId19"/>
    <p:sldId id="471" r:id="rId20"/>
    <p:sldId id="519" r:id="rId21"/>
    <p:sldId id="474" r:id="rId22"/>
    <p:sldId id="525" r:id="rId23"/>
    <p:sldId id="475" r:id="rId24"/>
    <p:sldId id="526" r:id="rId25"/>
    <p:sldId id="528" r:id="rId26"/>
    <p:sldId id="522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anose="05000000000000000000" pitchFamily="2" charset="2"/>
      <a:buChar char="w"/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anose="05000000000000000000" pitchFamily="2" charset="2"/>
      <a:buChar char="w"/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anose="05000000000000000000" pitchFamily="2" charset="2"/>
      <a:buChar char="w"/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anose="05000000000000000000" pitchFamily="2" charset="2"/>
      <a:buChar char="w"/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110000"/>
      <a:buFont typeface="Wingdings" panose="05000000000000000000" pitchFamily="2" charset="2"/>
      <a:buChar char="w"/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e Value of 3DEP &amp; Partnerships" id="{48BF415B-59D8-47C3-B2B7-9E69B8A0B638}">
          <p14:sldIdLst>
            <p14:sldId id="481"/>
            <p14:sldId id="529"/>
            <p14:sldId id="530"/>
            <p14:sldId id="503"/>
          </p14:sldIdLst>
        </p14:section>
        <p14:section name="Tracking Nation's Progress" id="{19774AF4-1274-471B-B94F-8DC565733A00}">
          <p14:sldIdLst>
            <p14:sldId id="478"/>
            <p14:sldId id="505"/>
            <p14:sldId id="493"/>
            <p14:sldId id="517"/>
          </p14:sldIdLst>
        </p14:section>
        <p14:section name="Get Data, Get Involved" id="{D344181A-6E2A-4009-95BD-94B40A3CF54F}">
          <p14:sldIdLst>
            <p14:sldId id="514"/>
            <p14:sldId id="521"/>
            <p14:sldId id="495"/>
            <p14:sldId id="470"/>
            <p14:sldId id="471"/>
            <p14:sldId id="519"/>
            <p14:sldId id="474"/>
            <p14:sldId id="525"/>
            <p14:sldId id="475"/>
            <p14:sldId id="526"/>
            <p14:sldId id="528"/>
            <p14:sldId id="5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4B"/>
    <a:srgbClr val="00577E"/>
    <a:srgbClr val="B1E29E"/>
    <a:srgbClr val="9BDA82"/>
    <a:srgbClr val="A8FC9A"/>
    <a:srgbClr val="FFCC00"/>
    <a:srgbClr val="FFFF00"/>
    <a:srgbClr val="666699"/>
    <a:srgbClr val="000000"/>
    <a:srgbClr val="404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7" autoAdjust="0"/>
    <p:restoredTop sz="84985" autoAdjust="0"/>
  </p:normalViewPr>
  <p:slideViewPr>
    <p:cSldViewPr>
      <p:cViewPr varScale="1">
        <p:scale>
          <a:sx n="86" d="100"/>
          <a:sy n="86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49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9" d="100"/>
          <a:sy n="59" d="100"/>
        </p:scale>
        <p:origin x="-2430" y="-30"/>
      </p:cViewPr>
      <p:guideLst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B4B72-5E8E-42EA-9AD6-978613C4BF5E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8781C85-5453-4869-AC43-576E1F69EC03}">
      <dgm:prSet phldrT="[Text]" custT="1"/>
      <dgm:spPr>
        <a:solidFill>
          <a:schemeClr val="tx2">
            <a:lumMod val="90000"/>
            <a:lumOff val="10000"/>
          </a:schemeClr>
        </a:solidFill>
        <a:ln>
          <a:solidFill>
            <a:schemeClr val="bg1"/>
          </a:solidFill>
        </a:ln>
      </dgm:spPr>
      <dgm:t>
        <a:bodyPr rIns="365760"/>
        <a:lstStyle/>
        <a:p>
          <a:pPr algn="ctr"/>
          <a:r>
            <a:rPr lang="en-US" sz="1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Check if data already exist</a:t>
          </a:r>
          <a:endParaRPr lang="en-US" sz="1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E48F759-37DB-4B33-AA9B-06263CF77FF6}" type="parTrans" cxnId="{C7CF1B6C-7301-4CFE-B210-1F9712156B31}">
      <dgm:prSet/>
      <dgm:spPr/>
      <dgm:t>
        <a:bodyPr/>
        <a:lstStyle/>
        <a:p>
          <a:endParaRPr lang="en-US" sz="3600"/>
        </a:p>
      </dgm:t>
    </dgm:pt>
    <dgm:pt modelId="{55DA79DA-A7B0-4E23-9906-A55F0D0415B8}" type="sibTrans" cxnId="{C7CF1B6C-7301-4CFE-B210-1F9712156B31}">
      <dgm:prSet/>
      <dgm:spPr/>
      <dgm:t>
        <a:bodyPr/>
        <a:lstStyle/>
        <a:p>
          <a:endParaRPr lang="en-US" sz="3600"/>
        </a:p>
      </dgm:t>
    </dgm:pt>
    <dgm:pt modelId="{1127F519-AFA4-4480-9767-205D6525DB01}">
      <dgm:prSet custT="1"/>
      <dgm:spPr>
        <a:solidFill>
          <a:srgbClr val="006F4B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ct val="35000"/>
            </a:spcAft>
          </a:pPr>
          <a:r>
            <a:rPr lang="en-US" sz="1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Coordinate with others</a:t>
          </a:r>
          <a:endParaRPr lang="en-US" sz="1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EE67F31-4895-44F7-BAEE-085CEE7EA064}" type="parTrans" cxnId="{A5E85315-DD3B-4399-B51A-2A28E259A94A}">
      <dgm:prSet/>
      <dgm:spPr/>
      <dgm:t>
        <a:bodyPr/>
        <a:lstStyle/>
        <a:p>
          <a:endParaRPr lang="en-US" sz="3600"/>
        </a:p>
      </dgm:t>
    </dgm:pt>
    <dgm:pt modelId="{23F329FB-9FD8-4182-9F6A-0DDDA0899933}" type="sibTrans" cxnId="{A5E85315-DD3B-4399-B51A-2A28E259A94A}">
      <dgm:prSet/>
      <dgm:spPr/>
      <dgm:t>
        <a:bodyPr/>
        <a:lstStyle/>
        <a:p>
          <a:endParaRPr lang="en-US" sz="3600"/>
        </a:p>
      </dgm:t>
    </dgm:pt>
    <dgm:pt modelId="{ACF01FF7-C29D-4102-A1C5-F22E52BFE441}">
      <dgm:prSet custT="1"/>
      <dgm:spPr>
        <a:solidFill>
          <a:srgbClr val="006F4B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2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PLAN</a:t>
          </a:r>
          <a:r>
            <a:rPr lang="en-US" sz="1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for data acquisition </a:t>
          </a:r>
          <a:endParaRPr lang="en-US" sz="1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24533B6-4985-48B6-B6D4-7DBC2AB6831F}" type="parTrans" cxnId="{CA22E8A1-F6F8-4B7A-AFB4-78AB6B34CF00}">
      <dgm:prSet/>
      <dgm:spPr/>
      <dgm:t>
        <a:bodyPr/>
        <a:lstStyle/>
        <a:p>
          <a:endParaRPr lang="en-US" sz="3600"/>
        </a:p>
      </dgm:t>
    </dgm:pt>
    <dgm:pt modelId="{C25A4A8D-DB88-45E7-8E67-739CA015A52C}" type="sibTrans" cxnId="{CA22E8A1-F6F8-4B7A-AFB4-78AB6B34CF00}">
      <dgm:prSet/>
      <dgm:spPr/>
      <dgm:t>
        <a:bodyPr/>
        <a:lstStyle/>
        <a:p>
          <a:endParaRPr lang="en-US" sz="3600"/>
        </a:p>
      </dgm:t>
    </dgm:pt>
    <dgm:pt modelId="{42E349CF-8DF7-40FB-9ED6-AE7CC8B41130}">
      <dgm:prSet custT="1"/>
      <dgm:spPr>
        <a:solidFill>
          <a:srgbClr val="006F4B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Socialize your project and seek partners</a:t>
          </a:r>
          <a:endParaRPr lang="en-US" sz="1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0D517F2-4F17-4FA7-9DE4-4C4F69798330}" type="parTrans" cxnId="{969AD89B-8E57-42AE-AE9B-E0ACF69951B2}">
      <dgm:prSet/>
      <dgm:spPr/>
      <dgm:t>
        <a:bodyPr/>
        <a:lstStyle/>
        <a:p>
          <a:endParaRPr lang="en-US"/>
        </a:p>
      </dgm:t>
    </dgm:pt>
    <dgm:pt modelId="{BEB96960-94F0-4193-89E8-43B52E796976}" type="sibTrans" cxnId="{969AD89B-8E57-42AE-AE9B-E0ACF69951B2}">
      <dgm:prSet/>
      <dgm:spPr/>
      <dgm:t>
        <a:bodyPr/>
        <a:lstStyle/>
        <a:p>
          <a:endParaRPr lang="en-US"/>
        </a:p>
      </dgm:t>
    </dgm:pt>
    <dgm:pt modelId="{B6053A0E-0E1B-418A-8440-AB880B22FD93}" type="pres">
      <dgm:prSet presAssocID="{F69B4B72-5E8E-42EA-9AD6-978613C4BF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27FB76-C89D-4FE7-BAF0-5C1A62B235D7}" type="pres">
      <dgm:prSet presAssocID="{38781C85-5453-4869-AC43-576E1F69EC0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71EA0-BF26-412C-8ED6-55BECAC6B0E1}" type="pres">
      <dgm:prSet presAssocID="{55DA79DA-A7B0-4E23-9906-A55F0D0415B8}" presName="parSpace" presStyleCnt="0"/>
      <dgm:spPr/>
    </dgm:pt>
    <dgm:pt modelId="{4838D9B9-0284-4205-8025-2515229297E1}" type="pres">
      <dgm:prSet presAssocID="{1127F519-AFA4-4480-9767-205D6525DB01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B1EE9-3F83-481E-AA17-28FEBC45C8DE}" type="pres">
      <dgm:prSet presAssocID="{23F329FB-9FD8-4182-9F6A-0DDDA0899933}" presName="parSpace" presStyleCnt="0"/>
      <dgm:spPr/>
    </dgm:pt>
    <dgm:pt modelId="{0914BF8C-55B7-4E0E-90A3-C2334D876A5A}" type="pres">
      <dgm:prSet presAssocID="{42E349CF-8DF7-40FB-9ED6-AE7CC8B4113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A5513-B079-4D21-A378-C0B961764020}" type="pres">
      <dgm:prSet presAssocID="{BEB96960-94F0-4193-89E8-43B52E796976}" presName="parSpace" presStyleCnt="0"/>
      <dgm:spPr/>
    </dgm:pt>
    <dgm:pt modelId="{9E1AAF90-7075-4ADD-9790-1DF6D117C27D}" type="pres">
      <dgm:prSet presAssocID="{ACF01FF7-C29D-4102-A1C5-F22E52BFE44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4143E7-3B13-4886-B2E0-B78F9E067B6E}" type="presOf" srcId="{38781C85-5453-4869-AC43-576E1F69EC03}" destId="{8827FB76-C89D-4FE7-BAF0-5C1A62B235D7}" srcOrd="0" destOrd="0" presId="urn:microsoft.com/office/officeart/2005/8/layout/hChevron3"/>
    <dgm:cxn modelId="{C7CF1B6C-7301-4CFE-B210-1F9712156B31}" srcId="{F69B4B72-5E8E-42EA-9AD6-978613C4BF5E}" destId="{38781C85-5453-4869-AC43-576E1F69EC03}" srcOrd="0" destOrd="0" parTransId="{FE48F759-37DB-4B33-AA9B-06263CF77FF6}" sibTransId="{55DA79DA-A7B0-4E23-9906-A55F0D0415B8}"/>
    <dgm:cxn modelId="{34D17532-F8D0-4AF8-B272-2727ECED6E08}" type="presOf" srcId="{ACF01FF7-C29D-4102-A1C5-F22E52BFE441}" destId="{9E1AAF90-7075-4ADD-9790-1DF6D117C27D}" srcOrd="0" destOrd="0" presId="urn:microsoft.com/office/officeart/2005/8/layout/hChevron3"/>
    <dgm:cxn modelId="{A5E85315-DD3B-4399-B51A-2A28E259A94A}" srcId="{F69B4B72-5E8E-42EA-9AD6-978613C4BF5E}" destId="{1127F519-AFA4-4480-9767-205D6525DB01}" srcOrd="1" destOrd="0" parTransId="{FEE67F31-4895-44F7-BAEE-085CEE7EA064}" sibTransId="{23F329FB-9FD8-4182-9F6A-0DDDA0899933}"/>
    <dgm:cxn modelId="{CA22E8A1-F6F8-4B7A-AFB4-78AB6B34CF00}" srcId="{F69B4B72-5E8E-42EA-9AD6-978613C4BF5E}" destId="{ACF01FF7-C29D-4102-A1C5-F22E52BFE441}" srcOrd="3" destOrd="0" parTransId="{C24533B6-4985-48B6-B6D4-7DBC2AB6831F}" sibTransId="{C25A4A8D-DB88-45E7-8E67-739CA015A52C}"/>
    <dgm:cxn modelId="{2647ABE4-A4A7-46F4-934E-938D05219E27}" type="presOf" srcId="{1127F519-AFA4-4480-9767-205D6525DB01}" destId="{4838D9B9-0284-4205-8025-2515229297E1}" srcOrd="0" destOrd="0" presId="urn:microsoft.com/office/officeart/2005/8/layout/hChevron3"/>
    <dgm:cxn modelId="{78030CED-B965-419D-84DC-3D8BAEE01C72}" type="presOf" srcId="{F69B4B72-5E8E-42EA-9AD6-978613C4BF5E}" destId="{B6053A0E-0E1B-418A-8440-AB880B22FD93}" srcOrd="0" destOrd="0" presId="urn:microsoft.com/office/officeart/2005/8/layout/hChevron3"/>
    <dgm:cxn modelId="{DF2FF033-69B6-450D-994A-90E4CD7C5350}" type="presOf" srcId="{42E349CF-8DF7-40FB-9ED6-AE7CC8B41130}" destId="{0914BF8C-55B7-4E0E-90A3-C2334D876A5A}" srcOrd="0" destOrd="0" presId="urn:microsoft.com/office/officeart/2005/8/layout/hChevron3"/>
    <dgm:cxn modelId="{969AD89B-8E57-42AE-AE9B-E0ACF69951B2}" srcId="{F69B4B72-5E8E-42EA-9AD6-978613C4BF5E}" destId="{42E349CF-8DF7-40FB-9ED6-AE7CC8B41130}" srcOrd="2" destOrd="0" parTransId="{C0D517F2-4F17-4FA7-9DE4-4C4F69798330}" sibTransId="{BEB96960-94F0-4193-89E8-43B52E796976}"/>
    <dgm:cxn modelId="{407B9FCD-937E-4993-9008-A8748915BB04}" type="presParOf" srcId="{B6053A0E-0E1B-418A-8440-AB880B22FD93}" destId="{8827FB76-C89D-4FE7-BAF0-5C1A62B235D7}" srcOrd="0" destOrd="0" presId="urn:microsoft.com/office/officeart/2005/8/layout/hChevron3"/>
    <dgm:cxn modelId="{F0253755-2D78-4311-871B-BD7D80444DFC}" type="presParOf" srcId="{B6053A0E-0E1B-418A-8440-AB880B22FD93}" destId="{F5D71EA0-BF26-412C-8ED6-55BECAC6B0E1}" srcOrd="1" destOrd="0" presId="urn:microsoft.com/office/officeart/2005/8/layout/hChevron3"/>
    <dgm:cxn modelId="{0C74FC9D-31FB-4713-8864-8DEC936F36D3}" type="presParOf" srcId="{B6053A0E-0E1B-418A-8440-AB880B22FD93}" destId="{4838D9B9-0284-4205-8025-2515229297E1}" srcOrd="2" destOrd="0" presId="urn:microsoft.com/office/officeart/2005/8/layout/hChevron3"/>
    <dgm:cxn modelId="{8D6DA78A-1B5A-4DCC-960D-FDCE6137C659}" type="presParOf" srcId="{B6053A0E-0E1B-418A-8440-AB880B22FD93}" destId="{C25B1EE9-3F83-481E-AA17-28FEBC45C8DE}" srcOrd="3" destOrd="0" presId="urn:microsoft.com/office/officeart/2005/8/layout/hChevron3"/>
    <dgm:cxn modelId="{E780F9D0-77AF-4DC3-9F4E-02CBD5C843C8}" type="presParOf" srcId="{B6053A0E-0E1B-418A-8440-AB880B22FD93}" destId="{0914BF8C-55B7-4E0E-90A3-C2334D876A5A}" srcOrd="4" destOrd="0" presId="urn:microsoft.com/office/officeart/2005/8/layout/hChevron3"/>
    <dgm:cxn modelId="{2263D1AC-DE8E-44A5-BC73-3E311155EDA5}" type="presParOf" srcId="{B6053A0E-0E1B-418A-8440-AB880B22FD93}" destId="{EE9A5513-B079-4D21-A378-C0B961764020}" srcOrd="5" destOrd="0" presId="urn:microsoft.com/office/officeart/2005/8/layout/hChevron3"/>
    <dgm:cxn modelId="{FC2D5900-7F22-43BC-8B98-01D108C329E4}" type="presParOf" srcId="{B6053A0E-0E1B-418A-8440-AB880B22FD93}" destId="{9E1AAF90-7075-4ADD-9790-1DF6D117C27D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9B4B72-5E8E-42EA-9AD6-978613C4BF5E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8781C85-5453-4869-AC43-576E1F69EC03}">
      <dgm:prSet phldrT="[Text]" custT="1"/>
      <dgm:spPr>
        <a:solidFill>
          <a:srgbClr val="006F4B"/>
        </a:solidFill>
        <a:ln>
          <a:solidFill>
            <a:schemeClr val="bg1"/>
          </a:solidFill>
        </a:ln>
      </dgm:spPr>
      <dgm:t>
        <a:bodyPr rIns="365760"/>
        <a:lstStyle/>
        <a:p>
          <a:pPr algn="ctr"/>
          <a:r>
            <a:rPr lang="en-US" sz="1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Check if data already exist</a:t>
          </a:r>
          <a:endParaRPr lang="en-US" sz="1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E48F759-37DB-4B33-AA9B-06263CF77FF6}" type="parTrans" cxnId="{C7CF1B6C-7301-4CFE-B210-1F9712156B31}">
      <dgm:prSet/>
      <dgm:spPr/>
      <dgm:t>
        <a:bodyPr/>
        <a:lstStyle/>
        <a:p>
          <a:endParaRPr lang="en-US" sz="3600"/>
        </a:p>
      </dgm:t>
    </dgm:pt>
    <dgm:pt modelId="{55DA79DA-A7B0-4E23-9906-A55F0D0415B8}" type="sibTrans" cxnId="{C7CF1B6C-7301-4CFE-B210-1F9712156B31}">
      <dgm:prSet/>
      <dgm:spPr/>
      <dgm:t>
        <a:bodyPr/>
        <a:lstStyle/>
        <a:p>
          <a:endParaRPr lang="en-US" sz="3600"/>
        </a:p>
      </dgm:t>
    </dgm:pt>
    <dgm:pt modelId="{1127F519-AFA4-4480-9767-205D6525DB01}">
      <dgm:prSet custT="1"/>
      <dgm:spPr>
        <a:solidFill>
          <a:schemeClr val="tx2">
            <a:lumMod val="90000"/>
            <a:lumOff val="10000"/>
          </a:schemeClr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ct val="35000"/>
            </a:spcAft>
          </a:pPr>
          <a:r>
            <a:rPr lang="en-US" sz="1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Coordinate with others</a:t>
          </a:r>
          <a:endParaRPr lang="en-US" sz="1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EE67F31-4895-44F7-BAEE-085CEE7EA064}" type="parTrans" cxnId="{A5E85315-DD3B-4399-B51A-2A28E259A94A}">
      <dgm:prSet/>
      <dgm:spPr/>
      <dgm:t>
        <a:bodyPr/>
        <a:lstStyle/>
        <a:p>
          <a:endParaRPr lang="en-US" sz="3600"/>
        </a:p>
      </dgm:t>
    </dgm:pt>
    <dgm:pt modelId="{23F329FB-9FD8-4182-9F6A-0DDDA0899933}" type="sibTrans" cxnId="{A5E85315-DD3B-4399-B51A-2A28E259A94A}">
      <dgm:prSet/>
      <dgm:spPr/>
      <dgm:t>
        <a:bodyPr/>
        <a:lstStyle/>
        <a:p>
          <a:endParaRPr lang="en-US" sz="3600"/>
        </a:p>
      </dgm:t>
    </dgm:pt>
    <dgm:pt modelId="{ACF01FF7-C29D-4102-A1C5-F22E52BFE441}">
      <dgm:prSet custT="1"/>
      <dgm:spPr>
        <a:solidFill>
          <a:srgbClr val="006F4B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2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PLAN</a:t>
          </a:r>
          <a:r>
            <a:rPr lang="en-US" sz="1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for data acquisition </a:t>
          </a:r>
          <a:endParaRPr lang="en-US" sz="1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24533B6-4985-48B6-B6D4-7DBC2AB6831F}" type="parTrans" cxnId="{CA22E8A1-F6F8-4B7A-AFB4-78AB6B34CF00}">
      <dgm:prSet/>
      <dgm:spPr/>
      <dgm:t>
        <a:bodyPr/>
        <a:lstStyle/>
        <a:p>
          <a:endParaRPr lang="en-US" sz="3600"/>
        </a:p>
      </dgm:t>
    </dgm:pt>
    <dgm:pt modelId="{C25A4A8D-DB88-45E7-8E67-739CA015A52C}" type="sibTrans" cxnId="{CA22E8A1-F6F8-4B7A-AFB4-78AB6B34CF00}">
      <dgm:prSet/>
      <dgm:spPr/>
      <dgm:t>
        <a:bodyPr/>
        <a:lstStyle/>
        <a:p>
          <a:endParaRPr lang="en-US" sz="3600"/>
        </a:p>
      </dgm:t>
    </dgm:pt>
    <dgm:pt modelId="{42E349CF-8DF7-40FB-9ED6-AE7CC8B41130}">
      <dgm:prSet custT="1"/>
      <dgm:spPr>
        <a:solidFill>
          <a:srgbClr val="006F4B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Socialize your project and seek partners</a:t>
          </a:r>
          <a:endParaRPr lang="en-US" sz="1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0D517F2-4F17-4FA7-9DE4-4C4F69798330}" type="parTrans" cxnId="{969AD89B-8E57-42AE-AE9B-E0ACF69951B2}">
      <dgm:prSet/>
      <dgm:spPr/>
      <dgm:t>
        <a:bodyPr/>
        <a:lstStyle/>
        <a:p>
          <a:endParaRPr lang="en-US"/>
        </a:p>
      </dgm:t>
    </dgm:pt>
    <dgm:pt modelId="{BEB96960-94F0-4193-89E8-43B52E796976}" type="sibTrans" cxnId="{969AD89B-8E57-42AE-AE9B-E0ACF69951B2}">
      <dgm:prSet/>
      <dgm:spPr/>
      <dgm:t>
        <a:bodyPr/>
        <a:lstStyle/>
        <a:p>
          <a:endParaRPr lang="en-US"/>
        </a:p>
      </dgm:t>
    </dgm:pt>
    <dgm:pt modelId="{B6053A0E-0E1B-418A-8440-AB880B22FD93}" type="pres">
      <dgm:prSet presAssocID="{F69B4B72-5E8E-42EA-9AD6-978613C4BF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27FB76-C89D-4FE7-BAF0-5C1A62B235D7}" type="pres">
      <dgm:prSet presAssocID="{38781C85-5453-4869-AC43-576E1F69EC0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71EA0-BF26-412C-8ED6-55BECAC6B0E1}" type="pres">
      <dgm:prSet presAssocID="{55DA79DA-A7B0-4E23-9906-A55F0D0415B8}" presName="parSpace" presStyleCnt="0"/>
      <dgm:spPr/>
    </dgm:pt>
    <dgm:pt modelId="{4838D9B9-0284-4205-8025-2515229297E1}" type="pres">
      <dgm:prSet presAssocID="{1127F519-AFA4-4480-9767-205D6525DB01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B1EE9-3F83-481E-AA17-28FEBC45C8DE}" type="pres">
      <dgm:prSet presAssocID="{23F329FB-9FD8-4182-9F6A-0DDDA0899933}" presName="parSpace" presStyleCnt="0"/>
      <dgm:spPr/>
    </dgm:pt>
    <dgm:pt modelId="{0914BF8C-55B7-4E0E-90A3-C2334D876A5A}" type="pres">
      <dgm:prSet presAssocID="{42E349CF-8DF7-40FB-9ED6-AE7CC8B4113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A5513-B079-4D21-A378-C0B961764020}" type="pres">
      <dgm:prSet presAssocID="{BEB96960-94F0-4193-89E8-43B52E796976}" presName="parSpace" presStyleCnt="0"/>
      <dgm:spPr/>
    </dgm:pt>
    <dgm:pt modelId="{9E1AAF90-7075-4ADD-9790-1DF6D117C27D}" type="pres">
      <dgm:prSet presAssocID="{ACF01FF7-C29D-4102-A1C5-F22E52BFE44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2A548E-A708-44F5-A5BC-16DA9235223F}" type="presOf" srcId="{42E349CF-8DF7-40FB-9ED6-AE7CC8B41130}" destId="{0914BF8C-55B7-4E0E-90A3-C2334D876A5A}" srcOrd="0" destOrd="0" presId="urn:microsoft.com/office/officeart/2005/8/layout/hChevron3"/>
    <dgm:cxn modelId="{F7D07894-3336-478C-8D2A-07097C128CB1}" type="presOf" srcId="{1127F519-AFA4-4480-9767-205D6525DB01}" destId="{4838D9B9-0284-4205-8025-2515229297E1}" srcOrd="0" destOrd="0" presId="urn:microsoft.com/office/officeart/2005/8/layout/hChevron3"/>
    <dgm:cxn modelId="{CA22E8A1-F6F8-4B7A-AFB4-78AB6B34CF00}" srcId="{F69B4B72-5E8E-42EA-9AD6-978613C4BF5E}" destId="{ACF01FF7-C29D-4102-A1C5-F22E52BFE441}" srcOrd="3" destOrd="0" parTransId="{C24533B6-4985-48B6-B6D4-7DBC2AB6831F}" sibTransId="{C25A4A8D-DB88-45E7-8E67-739CA015A52C}"/>
    <dgm:cxn modelId="{A5E85315-DD3B-4399-B51A-2A28E259A94A}" srcId="{F69B4B72-5E8E-42EA-9AD6-978613C4BF5E}" destId="{1127F519-AFA4-4480-9767-205D6525DB01}" srcOrd="1" destOrd="0" parTransId="{FEE67F31-4895-44F7-BAEE-085CEE7EA064}" sibTransId="{23F329FB-9FD8-4182-9F6A-0DDDA0899933}"/>
    <dgm:cxn modelId="{969AD89B-8E57-42AE-AE9B-E0ACF69951B2}" srcId="{F69B4B72-5E8E-42EA-9AD6-978613C4BF5E}" destId="{42E349CF-8DF7-40FB-9ED6-AE7CC8B41130}" srcOrd="2" destOrd="0" parTransId="{C0D517F2-4F17-4FA7-9DE4-4C4F69798330}" sibTransId="{BEB96960-94F0-4193-89E8-43B52E796976}"/>
    <dgm:cxn modelId="{A64B63B5-CC4F-4FED-B98C-361D54630412}" type="presOf" srcId="{38781C85-5453-4869-AC43-576E1F69EC03}" destId="{8827FB76-C89D-4FE7-BAF0-5C1A62B235D7}" srcOrd="0" destOrd="0" presId="urn:microsoft.com/office/officeart/2005/8/layout/hChevron3"/>
    <dgm:cxn modelId="{F6DEEEC3-F5D0-4336-84B2-700DA109E3CB}" type="presOf" srcId="{ACF01FF7-C29D-4102-A1C5-F22E52BFE441}" destId="{9E1AAF90-7075-4ADD-9790-1DF6D117C27D}" srcOrd="0" destOrd="0" presId="urn:microsoft.com/office/officeart/2005/8/layout/hChevron3"/>
    <dgm:cxn modelId="{C7CF1B6C-7301-4CFE-B210-1F9712156B31}" srcId="{F69B4B72-5E8E-42EA-9AD6-978613C4BF5E}" destId="{38781C85-5453-4869-AC43-576E1F69EC03}" srcOrd="0" destOrd="0" parTransId="{FE48F759-37DB-4B33-AA9B-06263CF77FF6}" sibTransId="{55DA79DA-A7B0-4E23-9906-A55F0D0415B8}"/>
    <dgm:cxn modelId="{F6DA5A52-C04B-46B4-A8CA-42F5C74AF6E2}" type="presOf" srcId="{F69B4B72-5E8E-42EA-9AD6-978613C4BF5E}" destId="{B6053A0E-0E1B-418A-8440-AB880B22FD93}" srcOrd="0" destOrd="0" presId="urn:microsoft.com/office/officeart/2005/8/layout/hChevron3"/>
    <dgm:cxn modelId="{0B1F2459-EAAB-4E7E-A351-27702915C2E2}" type="presParOf" srcId="{B6053A0E-0E1B-418A-8440-AB880B22FD93}" destId="{8827FB76-C89D-4FE7-BAF0-5C1A62B235D7}" srcOrd="0" destOrd="0" presId="urn:microsoft.com/office/officeart/2005/8/layout/hChevron3"/>
    <dgm:cxn modelId="{E9A6A95A-1C65-4E3E-81B7-7CF2F742F4D0}" type="presParOf" srcId="{B6053A0E-0E1B-418A-8440-AB880B22FD93}" destId="{F5D71EA0-BF26-412C-8ED6-55BECAC6B0E1}" srcOrd="1" destOrd="0" presId="urn:microsoft.com/office/officeart/2005/8/layout/hChevron3"/>
    <dgm:cxn modelId="{2A886F1F-3301-45AC-8C3F-4DE0C43A0DAB}" type="presParOf" srcId="{B6053A0E-0E1B-418A-8440-AB880B22FD93}" destId="{4838D9B9-0284-4205-8025-2515229297E1}" srcOrd="2" destOrd="0" presId="urn:microsoft.com/office/officeart/2005/8/layout/hChevron3"/>
    <dgm:cxn modelId="{0FFD363D-C8F2-489F-8D69-3E50BC7872B0}" type="presParOf" srcId="{B6053A0E-0E1B-418A-8440-AB880B22FD93}" destId="{C25B1EE9-3F83-481E-AA17-28FEBC45C8DE}" srcOrd="3" destOrd="0" presId="urn:microsoft.com/office/officeart/2005/8/layout/hChevron3"/>
    <dgm:cxn modelId="{60E05E53-C855-4E78-8A69-39615DE41EEE}" type="presParOf" srcId="{B6053A0E-0E1B-418A-8440-AB880B22FD93}" destId="{0914BF8C-55B7-4E0E-90A3-C2334D876A5A}" srcOrd="4" destOrd="0" presId="urn:microsoft.com/office/officeart/2005/8/layout/hChevron3"/>
    <dgm:cxn modelId="{79FF5C2B-7ED9-4B4F-A470-F2E681D809AF}" type="presParOf" srcId="{B6053A0E-0E1B-418A-8440-AB880B22FD93}" destId="{EE9A5513-B079-4D21-A378-C0B961764020}" srcOrd="5" destOrd="0" presId="urn:microsoft.com/office/officeart/2005/8/layout/hChevron3"/>
    <dgm:cxn modelId="{C564ADCB-CA24-46A3-879A-7E35D97D37FA}" type="presParOf" srcId="{B6053A0E-0E1B-418A-8440-AB880B22FD93}" destId="{9E1AAF90-7075-4ADD-9790-1DF6D117C27D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9B4B72-5E8E-42EA-9AD6-978613C4BF5E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8781C85-5453-4869-AC43-576E1F69EC03}">
      <dgm:prSet phldrT="[Text]" custT="1"/>
      <dgm:spPr>
        <a:solidFill>
          <a:srgbClr val="006F4B"/>
        </a:solidFill>
        <a:ln>
          <a:solidFill>
            <a:schemeClr val="bg1"/>
          </a:solidFill>
        </a:ln>
      </dgm:spPr>
      <dgm:t>
        <a:bodyPr rIns="365760"/>
        <a:lstStyle/>
        <a:p>
          <a:pPr algn="ctr"/>
          <a:r>
            <a:rPr lang="en-US" sz="1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Check if data already exist</a:t>
          </a:r>
          <a:endParaRPr lang="en-US" sz="1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E48F759-37DB-4B33-AA9B-06263CF77FF6}" type="parTrans" cxnId="{C7CF1B6C-7301-4CFE-B210-1F9712156B31}">
      <dgm:prSet/>
      <dgm:spPr/>
      <dgm:t>
        <a:bodyPr/>
        <a:lstStyle/>
        <a:p>
          <a:endParaRPr lang="en-US" sz="3600"/>
        </a:p>
      </dgm:t>
    </dgm:pt>
    <dgm:pt modelId="{55DA79DA-A7B0-4E23-9906-A55F0D0415B8}" type="sibTrans" cxnId="{C7CF1B6C-7301-4CFE-B210-1F9712156B31}">
      <dgm:prSet/>
      <dgm:spPr/>
      <dgm:t>
        <a:bodyPr/>
        <a:lstStyle/>
        <a:p>
          <a:endParaRPr lang="en-US" sz="3600"/>
        </a:p>
      </dgm:t>
    </dgm:pt>
    <dgm:pt modelId="{1127F519-AFA4-4480-9767-205D6525DB01}">
      <dgm:prSet custT="1"/>
      <dgm:spPr>
        <a:solidFill>
          <a:srgbClr val="006F4B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ct val="35000"/>
            </a:spcAft>
          </a:pPr>
          <a:r>
            <a:rPr lang="en-US" sz="1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Coordinate with others</a:t>
          </a:r>
          <a:endParaRPr lang="en-US" sz="1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EE67F31-4895-44F7-BAEE-085CEE7EA064}" type="parTrans" cxnId="{A5E85315-DD3B-4399-B51A-2A28E259A94A}">
      <dgm:prSet/>
      <dgm:spPr/>
      <dgm:t>
        <a:bodyPr/>
        <a:lstStyle/>
        <a:p>
          <a:endParaRPr lang="en-US" sz="3600"/>
        </a:p>
      </dgm:t>
    </dgm:pt>
    <dgm:pt modelId="{23F329FB-9FD8-4182-9F6A-0DDDA0899933}" type="sibTrans" cxnId="{A5E85315-DD3B-4399-B51A-2A28E259A94A}">
      <dgm:prSet/>
      <dgm:spPr/>
      <dgm:t>
        <a:bodyPr/>
        <a:lstStyle/>
        <a:p>
          <a:endParaRPr lang="en-US" sz="3600"/>
        </a:p>
      </dgm:t>
    </dgm:pt>
    <dgm:pt modelId="{ACF01FF7-C29D-4102-A1C5-F22E52BFE441}">
      <dgm:prSet custT="1"/>
      <dgm:spPr>
        <a:solidFill>
          <a:srgbClr val="006F4B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2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PLAN</a:t>
          </a:r>
          <a:r>
            <a:rPr lang="en-US" sz="1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for data acquisition </a:t>
          </a:r>
          <a:endParaRPr lang="en-US" sz="1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24533B6-4985-48B6-B6D4-7DBC2AB6831F}" type="parTrans" cxnId="{CA22E8A1-F6F8-4B7A-AFB4-78AB6B34CF00}">
      <dgm:prSet/>
      <dgm:spPr/>
      <dgm:t>
        <a:bodyPr/>
        <a:lstStyle/>
        <a:p>
          <a:endParaRPr lang="en-US" sz="3600"/>
        </a:p>
      </dgm:t>
    </dgm:pt>
    <dgm:pt modelId="{C25A4A8D-DB88-45E7-8E67-739CA015A52C}" type="sibTrans" cxnId="{CA22E8A1-F6F8-4B7A-AFB4-78AB6B34CF00}">
      <dgm:prSet/>
      <dgm:spPr/>
      <dgm:t>
        <a:bodyPr/>
        <a:lstStyle/>
        <a:p>
          <a:endParaRPr lang="en-US" sz="3600"/>
        </a:p>
      </dgm:t>
    </dgm:pt>
    <dgm:pt modelId="{42E349CF-8DF7-40FB-9ED6-AE7CC8B41130}">
      <dgm:prSet custT="1"/>
      <dgm:spPr>
        <a:solidFill>
          <a:schemeClr val="accent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Socialize your project and seek partners</a:t>
          </a:r>
          <a:endParaRPr lang="en-US" sz="1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0D517F2-4F17-4FA7-9DE4-4C4F69798330}" type="parTrans" cxnId="{969AD89B-8E57-42AE-AE9B-E0ACF69951B2}">
      <dgm:prSet/>
      <dgm:spPr/>
      <dgm:t>
        <a:bodyPr/>
        <a:lstStyle/>
        <a:p>
          <a:endParaRPr lang="en-US"/>
        </a:p>
      </dgm:t>
    </dgm:pt>
    <dgm:pt modelId="{BEB96960-94F0-4193-89E8-43B52E796976}" type="sibTrans" cxnId="{969AD89B-8E57-42AE-AE9B-E0ACF69951B2}">
      <dgm:prSet/>
      <dgm:spPr/>
      <dgm:t>
        <a:bodyPr/>
        <a:lstStyle/>
        <a:p>
          <a:endParaRPr lang="en-US"/>
        </a:p>
      </dgm:t>
    </dgm:pt>
    <dgm:pt modelId="{B6053A0E-0E1B-418A-8440-AB880B22FD93}" type="pres">
      <dgm:prSet presAssocID="{F69B4B72-5E8E-42EA-9AD6-978613C4BF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27FB76-C89D-4FE7-BAF0-5C1A62B235D7}" type="pres">
      <dgm:prSet presAssocID="{38781C85-5453-4869-AC43-576E1F69EC0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71EA0-BF26-412C-8ED6-55BECAC6B0E1}" type="pres">
      <dgm:prSet presAssocID="{55DA79DA-A7B0-4E23-9906-A55F0D0415B8}" presName="parSpace" presStyleCnt="0"/>
      <dgm:spPr/>
    </dgm:pt>
    <dgm:pt modelId="{4838D9B9-0284-4205-8025-2515229297E1}" type="pres">
      <dgm:prSet presAssocID="{1127F519-AFA4-4480-9767-205D6525DB01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B1EE9-3F83-481E-AA17-28FEBC45C8DE}" type="pres">
      <dgm:prSet presAssocID="{23F329FB-9FD8-4182-9F6A-0DDDA0899933}" presName="parSpace" presStyleCnt="0"/>
      <dgm:spPr/>
    </dgm:pt>
    <dgm:pt modelId="{0914BF8C-55B7-4E0E-90A3-C2334D876A5A}" type="pres">
      <dgm:prSet presAssocID="{42E349CF-8DF7-40FB-9ED6-AE7CC8B4113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A5513-B079-4D21-A378-C0B961764020}" type="pres">
      <dgm:prSet presAssocID="{BEB96960-94F0-4193-89E8-43B52E796976}" presName="parSpace" presStyleCnt="0"/>
      <dgm:spPr/>
    </dgm:pt>
    <dgm:pt modelId="{9E1AAF90-7075-4ADD-9790-1DF6D117C27D}" type="pres">
      <dgm:prSet presAssocID="{ACF01FF7-C29D-4102-A1C5-F22E52BFE44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DE3884-3C43-48A7-BEA6-A4FC00E6D01B}" type="presOf" srcId="{42E349CF-8DF7-40FB-9ED6-AE7CC8B41130}" destId="{0914BF8C-55B7-4E0E-90A3-C2334D876A5A}" srcOrd="0" destOrd="0" presId="urn:microsoft.com/office/officeart/2005/8/layout/hChevron3"/>
    <dgm:cxn modelId="{88529D13-6AF5-4D0D-BA65-44260BDBB6F1}" type="presOf" srcId="{F69B4B72-5E8E-42EA-9AD6-978613C4BF5E}" destId="{B6053A0E-0E1B-418A-8440-AB880B22FD93}" srcOrd="0" destOrd="0" presId="urn:microsoft.com/office/officeart/2005/8/layout/hChevron3"/>
    <dgm:cxn modelId="{251690D8-10AC-42F6-A149-378DF24AB5F7}" type="presOf" srcId="{1127F519-AFA4-4480-9767-205D6525DB01}" destId="{4838D9B9-0284-4205-8025-2515229297E1}" srcOrd="0" destOrd="0" presId="urn:microsoft.com/office/officeart/2005/8/layout/hChevron3"/>
    <dgm:cxn modelId="{CA22E8A1-F6F8-4B7A-AFB4-78AB6B34CF00}" srcId="{F69B4B72-5E8E-42EA-9AD6-978613C4BF5E}" destId="{ACF01FF7-C29D-4102-A1C5-F22E52BFE441}" srcOrd="3" destOrd="0" parTransId="{C24533B6-4985-48B6-B6D4-7DBC2AB6831F}" sibTransId="{C25A4A8D-DB88-45E7-8E67-739CA015A52C}"/>
    <dgm:cxn modelId="{A5E85315-DD3B-4399-B51A-2A28E259A94A}" srcId="{F69B4B72-5E8E-42EA-9AD6-978613C4BF5E}" destId="{1127F519-AFA4-4480-9767-205D6525DB01}" srcOrd="1" destOrd="0" parTransId="{FEE67F31-4895-44F7-BAEE-085CEE7EA064}" sibTransId="{23F329FB-9FD8-4182-9F6A-0DDDA0899933}"/>
    <dgm:cxn modelId="{969AD89B-8E57-42AE-AE9B-E0ACF69951B2}" srcId="{F69B4B72-5E8E-42EA-9AD6-978613C4BF5E}" destId="{42E349CF-8DF7-40FB-9ED6-AE7CC8B41130}" srcOrd="2" destOrd="0" parTransId="{C0D517F2-4F17-4FA7-9DE4-4C4F69798330}" sibTransId="{BEB96960-94F0-4193-89E8-43B52E796976}"/>
    <dgm:cxn modelId="{5E133A10-6B98-479E-98C6-34FC78B5B708}" type="presOf" srcId="{38781C85-5453-4869-AC43-576E1F69EC03}" destId="{8827FB76-C89D-4FE7-BAF0-5C1A62B235D7}" srcOrd="0" destOrd="0" presId="urn:microsoft.com/office/officeart/2005/8/layout/hChevron3"/>
    <dgm:cxn modelId="{C7CF1B6C-7301-4CFE-B210-1F9712156B31}" srcId="{F69B4B72-5E8E-42EA-9AD6-978613C4BF5E}" destId="{38781C85-5453-4869-AC43-576E1F69EC03}" srcOrd="0" destOrd="0" parTransId="{FE48F759-37DB-4B33-AA9B-06263CF77FF6}" sibTransId="{55DA79DA-A7B0-4E23-9906-A55F0D0415B8}"/>
    <dgm:cxn modelId="{88432964-EDF3-40FD-A4F9-3A97E983075A}" type="presOf" srcId="{ACF01FF7-C29D-4102-A1C5-F22E52BFE441}" destId="{9E1AAF90-7075-4ADD-9790-1DF6D117C27D}" srcOrd="0" destOrd="0" presId="urn:microsoft.com/office/officeart/2005/8/layout/hChevron3"/>
    <dgm:cxn modelId="{747F909A-35DE-4BC7-AAFB-09F1E473C14E}" type="presParOf" srcId="{B6053A0E-0E1B-418A-8440-AB880B22FD93}" destId="{8827FB76-C89D-4FE7-BAF0-5C1A62B235D7}" srcOrd="0" destOrd="0" presId="urn:microsoft.com/office/officeart/2005/8/layout/hChevron3"/>
    <dgm:cxn modelId="{2A469944-A9E8-41CD-8E87-FCD391CF7ECC}" type="presParOf" srcId="{B6053A0E-0E1B-418A-8440-AB880B22FD93}" destId="{F5D71EA0-BF26-412C-8ED6-55BECAC6B0E1}" srcOrd="1" destOrd="0" presId="urn:microsoft.com/office/officeart/2005/8/layout/hChevron3"/>
    <dgm:cxn modelId="{89D33BCC-6569-483F-B384-B779BB71231B}" type="presParOf" srcId="{B6053A0E-0E1B-418A-8440-AB880B22FD93}" destId="{4838D9B9-0284-4205-8025-2515229297E1}" srcOrd="2" destOrd="0" presId="urn:microsoft.com/office/officeart/2005/8/layout/hChevron3"/>
    <dgm:cxn modelId="{92DCEC55-64B7-4568-A344-2663B48F4C48}" type="presParOf" srcId="{B6053A0E-0E1B-418A-8440-AB880B22FD93}" destId="{C25B1EE9-3F83-481E-AA17-28FEBC45C8DE}" srcOrd="3" destOrd="0" presId="urn:microsoft.com/office/officeart/2005/8/layout/hChevron3"/>
    <dgm:cxn modelId="{43761ED1-F355-4FE3-A35B-294323055806}" type="presParOf" srcId="{B6053A0E-0E1B-418A-8440-AB880B22FD93}" destId="{0914BF8C-55B7-4E0E-90A3-C2334D876A5A}" srcOrd="4" destOrd="0" presId="urn:microsoft.com/office/officeart/2005/8/layout/hChevron3"/>
    <dgm:cxn modelId="{BEA8CD50-E68F-4120-B57D-3938F1EDF0ED}" type="presParOf" srcId="{B6053A0E-0E1B-418A-8440-AB880B22FD93}" destId="{EE9A5513-B079-4D21-A378-C0B961764020}" srcOrd="5" destOrd="0" presId="urn:microsoft.com/office/officeart/2005/8/layout/hChevron3"/>
    <dgm:cxn modelId="{72401BAA-0D63-47A7-B1EE-145D2FB6884F}" type="presParOf" srcId="{B6053A0E-0E1B-418A-8440-AB880B22FD93}" destId="{9E1AAF90-7075-4ADD-9790-1DF6D117C27D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9B4B72-5E8E-42EA-9AD6-978613C4BF5E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8781C85-5453-4869-AC43-576E1F69EC03}">
      <dgm:prSet phldrT="[Text]" custT="1"/>
      <dgm:spPr>
        <a:solidFill>
          <a:srgbClr val="006F4B"/>
        </a:solidFill>
        <a:ln>
          <a:solidFill>
            <a:schemeClr val="bg1"/>
          </a:solidFill>
        </a:ln>
      </dgm:spPr>
      <dgm:t>
        <a:bodyPr rIns="365760"/>
        <a:lstStyle/>
        <a:p>
          <a:pPr algn="ctr"/>
          <a:r>
            <a:rPr lang="en-US" sz="1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Check if data already exist</a:t>
          </a:r>
          <a:endParaRPr lang="en-US" sz="1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E48F759-37DB-4B33-AA9B-06263CF77FF6}" type="parTrans" cxnId="{C7CF1B6C-7301-4CFE-B210-1F9712156B31}">
      <dgm:prSet/>
      <dgm:spPr/>
      <dgm:t>
        <a:bodyPr/>
        <a:lstStyle/>
        <a:p>
          <a:endParaRPr lang="en-US" sz="3600"/>
        </a:p>
      </dgm:t>
    </dgm:pt>
    <dgm:pt modelId="{55DA79DA-A7B0-4E23-9906-A55F0D0415B8}" type="sibTrans" cxnId="{C7CF1B6C-7301-4CFE-B210-1F9712156B31}">
      <dgm:prSet/>
      <dgm:spPr/>
      <dgm:t>
        <a:bodyPr/>
        <a:lstStyle/>
        <a:p>
          <a:endParaRPr lang="en-US" sz="3600"/>
        </a:p>
      </dgm:t>
    </dgm:pt>
    <dgm:pt modelId="{1127F519-AFA4-4480-9767-205D6525DB01}">
      <dgm:prSet custT="1"/>
      <dgm:spPr>
        <a:solidFill>
          <a:srgbClr val="006F4B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ct val="35000"/>
            </a:spcAft>
          </a:pPr>
          <a:r>
            <a:rPr lang="en-US" sz="1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Coordinate with others</a:t>
          </a:r>
          <a:endParaRPr lang="en-US" sz="1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EE67F31-4895-44F7-BAEE-085CEE7EA064}" type="parTrans" cxnId="{A5E85315-DD3B-4399-B51A-2A28E259A94A}">
      <dgm:prSet/>
      <dgm:spPr/>
      <dgm:t>
        <a:bodyPr/>
        <a:lstStyle/>
        <a:p>
          <a:endParaRPr lang="en-US" sz="3600"/>
        </a:p>
      </dgm:t>
    </dgm:pt>
    <dgm:pt modelId="{23F329FB-9FD8-4182-9F6A-0DDDA0899933}" type="sibTrans" cxnId="{A5E85315-DD3B-4399-B51A-2A28E259A94A}">
      <dgm:prSet/>
      <dgm:spPr/>
      <dgm:t>
        <a:bodyPr/>
        <a:lstStyle/>
        <a:p>
          <a:endParaRPr lang="en-US" sz="3600"/>
        </a:p>
      </dgm:t>
    </dgm:pt>
    <dgm:pt modelId="{ACF01FF7-C29D-4102-A1C5-F22E52BFE441}">
      <dgm:prSet custT="1"/>
      <dgm:spPr>
        <a:solidFill>
          <a:schemeClr val="tx2">
            <a:lumMod val="90000"/>
            <a:lumOff val="1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2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PLAN</a:t>
          </a:r>
          <a:r>
            <a:rPr lang="en-US" sz="1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for data acquisition </a:t>
          </a:r>
          <a:endParaRPr lang="en-US" sz="1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24533B6-4985-48B6-B6D4-7DBC2AB6831F}" type="parTrans" cxnId="{CA22E8A1-F6F8-4B7A-AFB4-78AB6B34CF00}">
      <dgm:prSet/>
      <dgm:spPr/>
      <dgm:t>
        <a:bodyPr/>
        <a:lstStyle/>
        <a:p>
          <a:endParaRPr lang="en-US" sz="3600"/>
        </a:p>
      </dgm:t>
    </dgm:pt>
    <dgm:pt modelId="{C25A4A8D-DB88-45E7-8E67-739CA015A52C}" type="sibTrans" cxnId="{CA22E8A1-F6F8-4B7A-AFB4-78AB6B34CF00}">
      <dgm:prSet/>
      <dgm:spPr/>
      <dgm:t>
        <a:bodyPr/>
        <a:lstStyle/>
        <a:p>
          <a:endParaRPr lang="en-US" sz="3600"/>
        </a:p>
      </dgm:t>
    </dgm:pt>
    <dgm:pt modelId="{42E349CF-8DF7-40FB-9ED6-AE7CC8B41130}">
      <dgm:prSet custT="1"/>
      <dgm:spPr>
        <a:solidFill>
          <a:srgbClr val="006F4B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400" b="1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Socialize your project and seek partners</a:t>
          </a:r>
          <a:endParaRPr lang="en-US" sz="1400" b="1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0D517F2-4F17-4FA7-9DE4-4C4F69798330}" type="parTrans" cxnId="{969AD89B-8E57-42AE-AE9B-E0ACF69951B2}">
      <dgm:prSet/>
      <dgm:spPr/>
      <dgm:t>
        <a:bodyPr/>
        <a:lstStyle/>
        <a:p>
          <a:endParaRPr lang="en-US"/>
        </a:p>
      </dgm:t>
    </dgm:pt>
    <dgm:pt modelId="{BEB96960-94F0-4193-89E8-43B52E796976}" type="sibTrans" cxnId="{969AD89B-8E57-42AE-AE9B-E0ACF69951B2}">
      <dgm:prSet/>
      <dgm:spPr/>
      <dgm:t>
        <a:bodyPr/>
        <a:lstStyle/>
        <a:p>
          <a:endParaRPr lang="en-US"/>
        </a:p>
      </dgm:t>
    </dgm:pt>
    <dgm:pt modelId="{B6053A0E-0E1B-418A-8440-AB880B22FD93}" type="pres">
      <dgm:prSet presAssocID="{F69B4B72-5E8E-42EA-9AD6-978613C4BF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27FB76-C89D-4FE7-BAF0-5C1A62B235D7}" type="pres">
      <dgm:prSet presAssocID="{38781C85-5453-4869-AC43-576E1F69EC0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71EA0-BF26-412C-8ED6-55BECAC6B0E1}" type="pres">
      <dgm:prSet presAssocID="{55DA79DA-A7B0-4E23-9906-A55F0D0415B8}" presName="parSpace" presStyleCnt="0"/>
      <dgm:spPr/>
    </dgm:pt>
    <dgm:pt modelId="{4838D9B9-0284-4205-8025-2515229297E1}" type="pres">
      <dgm:prSet presAssocID="{1127F519-AFA4-4480-9767-205D6525DB01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B1EE9-3F83-481E-AA17-28FEBC45C8DE}" type="pres">
      <dgm:prSet presAssocID="{23F329FB-9FD8-4182-9F6A-0DDDA0899933}" presName="parSpace" presStyleCnt="0"/>
      <dgm:spPr/>
    </dgm:pt>
    <dgm:pt modelId="{0914BF8C-55B7-4E0E-90A3-C2334D876A5A}" type="pres">
      <dgm:prSet presAssocID="{42E349CF-8DF7-40FB-9ED6-AE7CC8B4113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A5513-B079-4D21-A378-C0B961764020}" type="pres">
      <dgm:prSet presAssocID="{BEB96960-94F0-4193-89E8-43B52E796976}" presName="parSpace" presStyleCnt="0"/>
      <dgm:spPr/>
    </dgm:pt>
    <dgm:pt modelId="{9E1AAF90-7075-4ADD-9790-1DF6D117C27D}" type="pres">
      <dgm:prSet presAssocID="{ACF01FF7-C29D-4102-A1C5-F22E52BFE44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22E8A1-F6F8-4B7A-AFB4-78AB6B34CF00}" srcId="{F69B4B72-5E8E-42EA-9AD6-978613C4BF5E}" destId="{ACF01FF7-C29D-4102-A1C5-F22E52BFE441}" srcOrd="3" destOrd="0" parTransId="{C24533B6-4985-48B6-B6D4-7DBC2AB6831F}" sibTransId="{C25A4A8D-DB88-45E7-8E67-739CA015A52C}"/>
    <dgm:cxn modelId="{A5E85315-DD3B-4399-B51A-2A28E259A94A}" srcId="{F69B4B72-5E8E-42EA-9AD6-978613C4BF5E}" destId="{1127F519-AFA4-4480-9767-205D6525DB01}" srcOrd="1" destOrd="0" parTransId="{FEE67F31-4895-44F7-BAEE-085CEE7EA064}" sibTransId="{23F329FB-9FD8-4182-9F6A-0DDDA0899933}"/>
    <dgm:cxn modelId="{6C2599EE-4143-4C51-B554-F47B9C6B7DCD}" type="presOf" srcId="{42E349CF-8DF7-40FB-9ED6-AE7CC8B41130}" destId="{0914BF8C-55B7-4E0E-90A3-C2334D876A5A}" srcOrd="0" destOrd="0" presId="urn:microsoft.com/office/officeart/2005/8/layout/hChevron3"/>
    <dgm:cxn modelId="{280E555F-2ECE-46AB-AB70-4B0F71405B6C}" type="presOf" srcId="{38781C85-5453-4869-AC43-576E1F69EC03}" destId="{8827FB76-C89D-4FE7-BAF0-5C1A62B235D7}" srcOrd="0" destOrd="0" presId="urn:microsoft.com/office/officeart/2005/8/layout/hChevron3"/>
    <dgm:cxn modelId="{969AD89B-8E57-42AE-AE9B-E0ACF69951B2}" srcId="{F69B4B72-5E8E-42EA-9AD6-978613C4BF5E}" destId="{42E349CF-8DF7-40FB-9ED6-AE7CC8B41130}" srcOrd="2" destOrd="0" parTransId="{C0D517F2-4F17-4FA7-9DE4-4C4F69798330}" sibTransId="{BEB96960-94F0-4193-89E8-43B52E796976}"/>
    <dgm:cxn modelId="{AFC7055A-52CA-4100-9322-1694BA0611B1}" type="presOf" srcId="{F69B4B72-5E8E-42EA-9AD6-978613C4BF5E}" destId="{B6053A0E-0E1B-418A-8440-AB880B22FD93}" srcOrd="0" destOrd="0" presId="urn:microsoft.com/office/officeart/2005/8/layout/hChevron3"/>
    <dgm:cxn modelId="{68731479-B304-4777-82F0-D694C9689B6C}" type="presOf" srcId="{1127F519-AFA4-4480-9767-205D6525DB01}" destId="{4838D9B9-0284-4205-8025-2515229297E1}" srcOrd="0" destOrd="0" presId="urn:microsoft.com/office/officeart/2005/8/layout/hChevron3"/>
    <dgm:cxn modelId="{C7CF1B6C-7301-4CFE-B210-1F9712156B31}" srcId="{F69B4B72-5E8E-42EA-9AD6-978613C4BF5E}" destId="{38781C85-5453-4869-AC43-576E1F69EC03}" srcOrd="0" destOrd="0" parTransId="{FE48F759-37DB-4B33-AA9B-06263CF77FF6}" sibTransId="{55DA79DA-A7B0-4E23-9906-A55F0D0415B8}"/>
    <dgm:cxn modelId="{E0A60D49-6A46-40C3-AE07-7E8B590E2B5F}" type="presOf" srcId="{ACF01FF7-C29D-4102-A1C5-F22E52BFE441}" destId="{9E1AAF90-7075-4ADD-9790-1DF6D117C27D}" srcOrd="0" destOrd="0" presId="urn:microsoft.com/office/officeart/2005/8/layout/hChevron3"/>
    <dgm:cxn modelId="{AB674386-BB43-4D84-83C6-2B5BD46DF037}" type="presParOf" srcId="{B6053A0E-0E1B-418A-8440-AB880B22FD93}" destId="{8827FB76-C89D-4FE7-BAF0-5C1A62B235D7}" srcOrd="0" destOrd="0" presId="urn:microsoft.com/office/officeart/2005/8/layout/hChevron3"/>
    <dgm:cxn modelId="{7B927DB6-D3E0-4A85-8B30-C4BDEE5ADACB}" type="presParOf" srcId="{B6053A0E-0E1B-418A-8440-AB880B22FD93}" destId="{F5D71EA0-BF26-412C-8ED6-55BECAC6B0E1}" srcOrd="1" destOrd="0" presId="urn:microsoft.com/office/officeart/2005/8/layout/hChevron3"/>
    <dgm:cxn modelId="{FF1C6C59-968A-40AE-B19E-D5F6F6321775}" type="presParOf" srcId="{B6053A0E-0E1B-418A-8440-AB880B22FD93}" destId="{4838D9B9-0284-4205-8025-2515229297E1}" srcOrd="2" destOrd="0" presId="urn:microsoft.com/office/officeart/2005/8/layout/hChevron3"/>
    <dgm:cxn modelId="{47C24099-8F2A-4B0C-BC99-9E572DF2FB99}" type="presParOf" srcId="{B6053A0E-0E1B-418A-8440-AB880B22FD93}" destId="{C25B1EE9-3F83-481E-AA17-28FEBC45C8DE}" srcOrd="3" destOrd="0" presId="urn:microsoft.com/office/officeart/2005/8/layout/hChevron3"/>
    <dgm:cxn modelId="{9420BC0C-64F9-416E-94BC-E054B657A5CF}" type="presParOf" srcId="{B6053A0E-0E1B-418A-8440-AB880B22FD93}" destId="{0914BF8C-55B7-4E0E-90A3-C2334D876A5A}" srcOrd="4" destOrd="0" presId="urn:microsoft.com/office/officeart/2005/8/layout/hChevron3"/>
    <dgm:cxn modelId="{177A833D-E4EA-4C48-92F1-BA96623572D4}" type="presParOf" srcId="{B6053A0E-0E1B-418A-8440-AB880B22FD93}" destId="{EE9A5513-B079-4D21-A378-C0B961764020}" srcOrd="5" destOrd="0" presId="urn:microsoft.com/office/officeart/2005/8/layout/hChevron3"/>
    <dgm:cxn modelId="{CF6C098E-F3D4-48F4-A374-D1C827FCE95F}" type="presParOf" srcId="{B6053A0E-0E1B-418A-8440-AB880B22FD93}" destId="{9E1AAF90-7075-4ADD-9790-1DF6D117C27D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7FB76-C89D-4FE7-BAF0-5C1A62B235D7}">
      <dsp:nvSpPr>
        <dsp:cNvPr id="0" name=""/>
        <dsp:cNvSpPr/>
      </dsp:nvSpPr>
      <dsp:spPr>
        <a:xfrm>
          <a:off x="2212" y="279982"/>
          <a:ext cx="2219585" cy="887834"/>
        </a:xfrm>
        <a:prstGeom prst="homePlate">
          <a:avLst/>
        </a:prstGeom>
        <a:solidFill>
          <a:schemeClr val="tx2">
            <a:lumMod val="90000"/>
            <a:lumOff val="1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365760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Check if data already exist</a:t>
          </a:r>
          <a:endParaRPr lang="en-US" sz="1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12" y="279982"/>
        <a:ext cx="1997627" cy="887834"/>
      </dsp:txXfrm>
    </dsp:sp>
    <dsp:sp modelId="{4838D9B9-0284-4205-8025-2515229297E1}">
      <dsp:nvSpPr>
        <dsp:cNvPr id="0" name=""/>
        <dsp:cNvSpPr/>
      </dsp:nvSpPr>
      <dsp:spPr>
        <a:xfrm>
          <a:off x="1777880" y="279982"/>
          <a:ext cx="2219585" cy="887834"/>
        </a:xfrm>
        <a:prstGeom prst="chevron">
          <a:avLst/>
        </a:prstGeom>
        <a:solidFill>
          <a:srgbClr val="006F4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Coordinate with others</a:t>
          </a:r>
          <a:endParaRPr lang="en-US" sz="1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21797" y="279982"/>
        <a:ext cx="1331751" cy="887834"/>
      </dsp:txXfrm>
    </dsp:sp>
    <dsp:sp modelId="{0914BF8C-55B7-4E0E-90A3-C2334D876A5A}">
      <dsp:nvSpPr>
        <dsp:cNvPr id="0" name=""/>
        <dsp:cNvSpPr/>
      </dsp:nvSpPr>
      <dsp:spPr>
        <a:xfrm>
          <a:off x="3553549" y="279982"/>
          <a:ext cx="2219585" cy="887834"/>
        </a:xfrm>
        <a:prstGeom prst="chevron">
          <a:avLst/>
        </a:prstGeom>
        <a:solidFill>
          <a:srgbClr val="006F4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Socialize your project and seek partners</a:t>
          </a:r>
          <a:endParaRPr lang="en-US" sz="1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997466" y="279982"/>
        <a:ext cx="1331751" cy="887834"/>
      </dsp:txXfrm>
    </dsp:sp>
    <dsp:sp modelId="{9E1AAF90-7075-4ADD-9790-1DF6D117C27D}">
      <dsp:nvSpPr>
        <dsp:cNvPr id="0" name=""/>
        <dsp:cNvSpPr/>
      </dsp:nvSpPr>
      <dsp:spPr>
        <a:xfrm>
          <a:off x="5329218" y="279982"/>
          <a:ext cx="2219585" cy="887834"/>
        </a:xfrm>
        <a:prstGeom prst="chevron">
          <a:avLst/>
        </a:prstGeom>
        <a:solidFill>
          <a:srgbClr val="006F4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PLAN</a:t>
          </a:r>
          <a:r>
            <a:rPr lang="en-US" sz="1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for data acquisition </a:t>
          </a:r>
          <a:endParaRPr lang="en-US" sz="1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773135" y="279982"/>
        <a:ext cx="1331751" cy="8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7FB76-C89D-4FE7-BAF0-5C1A62B235D7}">
      <dsp:nvSpPr>
        <dsp:cNvPr id="0" name=""/>
        <dsp:cNvSpPr/>
      </dsp:nvSpPr>
      <dsp:spPr>
        <a:xfrm>
          <a:off x="2212" y="279982"/>
          <a:ext cx="2219585" cy="887834"/>
        </a:xfrm>
        <a:prstGeom prst="homePlate">
          <a:avLst/>
        </a:prstGeom>
        <a:solidFill>
          <a:srgbClr val="006F4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365760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Check if data already exist</a:t>
          </a:r>
          <a:endParaRPr lang="en-US" sz="1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12" y="279982"/>
        <a:ext cx="1997627" cy="887834"/>
      </dsp:txXfrm>
    </dsp:sp>
    <dsp:sp modelId="{4838D9B9-0284-4205-8025-2515229297E1}">
      <dsp:nvSpPr>
        <dsp:cNvPr id="0" name=""/>
        <dsp:cNvSpPr/>
      </dsp:nvSpPr>
      <dsp:spPr>
        <a:xfrm>
          <a:off x="1777880" y="279982"/>
          <a:ext cx="2219585" cy="887834"/>
        </a:xfrm>
        <a:prstGeom prst="chevron">
          <a:avLst/>
        </a:prstGeom>
        <a:solidFill>
          <a:schemeClr val="tx2">
            <a:lumMod val="90000"/>
            <a:lumOff val="1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Coordinate with others</a:t>
          </a:r>
          <a:endParaRPr lang="en-US" sz="1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21797" y="279982"/>
        <a:ext cx="1331751" cy="887834"/>
      </dsp:txXfrm>
    </dsp:sp>
    <dsp:sp modelId="{0914BF8C-55B7-4E0E-90A3-C2334D876A5A}">
      <dsp:nvSpPr>
        <dsp:cNvPr id="0" name=""/>
        <dsp:cNvSpPr/>
      </dsp:nvSpPr>
      <dsp:spPr>
        <a:xfrm>
          <a:off x="3553549" y="279982"/>
          <a:ext cx="2219585" cy="887834"/>
        </a:xfrm>
        <a:prstGeom prst="chevron">
          <a:avLst/>
        </a:prstGeom>
        <a:solidFill>
          <a:srgbClr val="006F4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Socialize your project and seek partners</a:t>
          </a:r>
          <a:endParaRPr lang="en-US" sz="1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997466" y="279982"/>
        <a:ext cx="1331751" cy="887834"/>
      </dsp:txXfrm>
    </dsp:sp>
    <dsp:sp modelId="{9E1AAF90-7075-4ADD-9790-1DF6D117C27D}">
      <dsp:nvSpPr>
        <dsp:cNvPr id="0" name=""/>
        <dsp:cNvSpPr/>
      </dsp:nvSpPr>
      <dsp:spPr>
        <a:xfrm>
          <a:off x="5329218" y="279982"/>
          <a:ext cx="2219585" cy="887834"/>
        </a:xfrm>
        <a:prstGeom prst="chevron">
          <a:avLst/>
        </a:prstGeom>
        <a:solidFill>
          <a:srgbClr val="006F4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PLAN</a:t>
          </a:r>
          <a:r>
            <a:rPr lang="en-US" sz="1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for data acquisition </a:t>
          </a:r>
          <a:endParaRPr lang="en-US" sz="1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773135" y="279982"/>
        <a:ext cx="1331751" cy="88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7FB76-C89D-4FE7-BAF0-5C1A62B235D7}">
      <dsp:nvSpPr>
        <dsp:cNvPr id="0" name=""/>
        <dsp:cNvSpPr/>
      </dsp:nvSpPr>
      <dsp:spPr>
        <a:xfrm>
          <a:off x="2212" y="279982"/>
          <a:ext cx="2219585" cy="887834"/>
        </a:xfrm>
        <a:prstGeom prst="homePlate">
          <a:avLst/>
        </a:prstGeom>
        <a:solidFill>
          <a:srgbClr val="006F4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365760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Check if data already exist</a:t>
          </a:r>
          <a:endParaRPr lang="en-US" sz="1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12" y="279982"/>
        <a:ext cx="1997627" cy="887834"/>
      </dsp:txXfrm>
    </dsp:sp>
    <dsp:sp modelId="{4838D9B9-0284-4205-8025-2515229297E1}">
      <dsp:nvSpPr>
        <dsp:cNvPr id="0" name=""/>
        <dsp:cNvSpPr/>
      </dsp:nvSpPr>
      <dsp:spPr>
        <a:xfrm>
          <a:off x="1777880" y="279982"/>
          <a:ext cx="2219585" cy="887834"/>
        </a:xfrm>
        <a:prstGeom prst="chevron">
          <a:avLst/>
        </a:prstGeom>
        <a:solidFill>
          <a:srgbClr val="006F4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Coordinate with others</a:t>
          </a:r>
          <a:endParaRPr lang="en-US" sz="1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21797" y="279982"/>
        <a:ext cx="1331751" cy="887834"/>
      </dsp:txXfrm>
    </dsp:sp>
    <dsp:sp modelId="{0914BF8C-55B7-4E0E-90A3-C2334D876A5A}">
      <dsp:nvSpPr>
        <dsp:cNvPr id="0" name=""/>
        <dsp:cNvSpPr/>
      </dsp:nvSpPr>
      <dsp:spPr>
        <a:xfrm>
          <a:off x="3553549" y="279982"/>
          <a:ext cx="2219585" cy="887834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Socialize your project and seek partners</a:t>
          </a:r>
          <a:endParaRPr lang="en-US" sz="1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997466" y="279982"/>
        <a:ext cx="1331751" cy="887834"/>
      </dsp:txXfrm>
    </dsp:sp>
    <dsp:sp modelId="{9E1AAF90-7075-4ADD-9790-1DF6D117C27D}">
      <dsp:nvSpPr>
        <dsp:cNvPr id="0" name=""/>
        <dsp:cNvSpPr/>
      </dsp:nvSpPr>
      <dsp:spPr>
        <a:xfrm>
          <a:off x="5329218" y="279982"/>
          <a:ext cx="2219585" cy="887834"/>
        </a:xfrm>
        <a:prstGeom prst="chevron">
          <a:avLst/>
        </a:prstGeom>
        <a:solidFill>
          <a:srgbClr val="006F4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PLAN</a:t>
          </a:r>
          <a:r>
            <a:rPr lang="en-US" sz="1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for data acquisition </a:t>
          </a:r>
          <a:endParaRPr lang="en-US" sz="1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773135" y="279982"/>
        <a:ext cx="1331751" cy="8878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7FB76-C89D-4FE7-BAF0-5C1A62B235D7}">
      <dsp:nvSpPr>
        <dsp:cNvPr id="0" name=""/>
        <dsp:cNvSpPr/>
      </dsp:nvSpPr>
      <dsp:spPr>
        <a:xfrm>
          <a:off x="2212" y="279982"/>
          <a:ext cx="2219585" cy="887834"/>
        </a:xfrm>
        <a:prstGeom prst="homePlate">
          <a:avLst/>
        </a:prstGeom>
        <a:solidFill>
          <a:srgbClr val="006F4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365760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Check if data already exist</a:t>
          </a:r>
          <a:endParaRPr lang="en-US" sz="1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12" y="279982"/>
        <a:ext cx="1997627" cy="887834"/>
      </dsp:txXfrm>
    </dsp:sp>
    <dsp:sp modelId="{4838D9B9-0284-4205-8025-2515229297E1}">
      <dsp:nvSpPr>
        <dsp:cNvPr id="0" name=""/>
        <dsp:cNvSpPr/>
      </dsp:nvSpPr>
      <dsp:spPr>
        <a:xfrm>
          <a:off x="1777880" y="279982"/>
          <a:ext cx="2219585" cy="887834"/>
        </a:xfrm>
        <a:prstGeom prst="chevron">
          <a:avLst/>
        </a:prstGeom>
        <a:solidFill>
          <a:srgbClr val="006F4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Coordinate with others</a:t>
          </a:r>
          <a:endParaRPr lang="en-US" sz="1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21797" y="279982"/>
        <a:ext cx="1331751" cy="887834"/>
      </dsp:txXfrm>
    </dsp:sp>
    <dsp:sp modelId="{0914BF8C-55B7-4E0E-90A3-C2334D876A5A}">
      <dsp:nvSpPr>
        <dsp:cNvPr id="0" name=""/>
        <dsp:cNvSpPr/>
      </dsp:nvSpPr>
      <dsp:spPr>
        <a:xfrm>
          <a:off x="3553549" y="279982"/>
          <a:ext cx="2219585" cy="887834"/>
        </a:xfrm>
        <a:prstGeom prst="chevron">
          <a:avLst/>
        </a:prstGeom>
        <a:solidFill>
          <a:srgbClr val="006F4B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Socialize your project and seek partners</a:t>
          </a:r>
          <a:endParaRPr lang="en-US" sz="1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997466" y="279982"/>
        <a:ext cx="1331751" cy="887834"/>
      </dsp:txXfrm>
    </dsp:sp>
    <dsp:sp modelId="{9E1AAF90-7075-4ADD-9790-1DF6D117C27D}">
      <dsp:nvSpPr>
        <dsp:cNvPr id="0" name=""/>
        <dsp:cNvSpPr/>
      </dsp:nvSpPr>
      <dsp:spPr>
        <a:xfrm>
          <a:off x="5329218" y="279982"/>
          <a:ext cx="2219585" cy="887834"/>
        </a:xfrm>
        <a:prstGeom prst="chevron">
          <a:avLst/>
        </a:prstGeom>
        <a:solidFill>
          <a:schemeClr val="tx2">
            <a:lumMod val="90000"/>
            <a:lumOff val="1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PLAN</a:t>
          </a:r>
          <a:r>
            <a:rPr lang="en-US" sz="1400" b="1" kern="1200" cap="small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for data acquisition </a:t>
          </a:r>
          <a:endParaRPr lang="en-US" sz="1400" b="1" kern="1200" cap="small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773135" y="279982"/>
        <a:ext cx="1331751" cy="8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defTabSz="93345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5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defTabSz="93345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fld id="{2A44BC7F-4F54-4FE2-A2C6-E71E913BB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258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defTabSz="930275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1549450A-CA39-4878-AD15-84760AB77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199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c.noaa.gov/inventor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547-19B0-8546-8DBA-8BDF4E7F42D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34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450A-CA39-4878-AD15-84760AB7757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413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48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1549450A-CA39-4878-AD15-84760AB77579}" type="slidenum">
              <a:rPr lang="en-US" altLang="en-US" smtClean="0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92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https://cms.geoplatform.gov/elevation/3DEP/View3DEPAOI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450A-CA39-4878-AD15-84760AB7757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30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450A-CA39-4878-AD15-84760AB77579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174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kumimoji="1" lang="en-US" sz="1200" kern="1200" dirty="0">
              <a:solidFill>
                <a:schemeClr val="bg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450A-CA39-4878-AD15-84760AB7757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714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450A-CA39-4878-AD15-84760AB77579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6746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10"/>
              </a:spcBef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You may be familiar with the long history of the USGS</a:t>
            </a: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in providing elevation data, first through contours on our topographic maps and later by digital data in the National Elevation Dataset.</a:t>
            </a:r>
          </a:p>
          <a:p>
            <a:pPr>
              <a:spcBef>
                <a:spcPts val="1210"/>
              </a:spcBef>
            </a:pP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The 3D Elevation Program is our newest effort to provide national elevation data.  </a:t>
            </a:r>
          </a:p>
          <a:p>
            <a:pPr>
              <a:spcBef>
                <a:spcPts val="1210"/>
              </a:spcBef>
            </a:pP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We believe this program is transformational because it applies ground-breaking </a:t>
            </a:r>
            <a:r>
              <a:rPr lang="en-US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lidar</a:t>
            </a: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to provide not only a higher resolution bare earth elevation surface, but it also provides us with 3-dimensional data of all the natural and constructed features.  These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data are transforming industries and creating new applications never before possible.</a:t>
            </a:r>
          </a:p>
          <a:p>
            <a:pPr>
              <a:spcBef>
                <a:spcPts val="1210"/>
              </a:spcBef>
            </a:pP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The program also calls for increasing the quality level of </a:t>
            </a:r>
            <a:r>
              <a:rPr lang="en-US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lidar</a:t>
            </a: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being acquired because it meets many more mission critical applications.</a:t>
            </a:r>
          </a:p>
          <a:p>
            <a:pPr>
              <a:spcBef>
                <a:spcPts val="1210"/>
              </a:spcBef>
            </a:pP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Our goal is to acquire national </a:t>
            </a:r>
            <a:r>
              <a:rPr lang="en-US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lidar</a:t>
            </a: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coverage in 8 years, with </a:t>
            </a:r>
            <a:r>
              <a:rPr lang="en-US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ifsar</a:t>
            </a: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in Alaska.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25E59CED-0EFA-422B-8048-F11A2941AD09}" type="slidenum">
              <a:rPr lang="en-US" smtClean="0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1537" y="4297806"/>
            <a:ext cx="5410200" cy="4213064"/>
          </a:xfrm>
        </p:spPr>
        <p:txBody>
          <a:bodyPr/>
          <a:lstStyle/>
          <a:p>
            <a:pPr>
              <a:spcBef>
                <a:spcPts val="1210"/>
              </a:spcBef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We like</a:t>
            </a: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 call 3DEP a call for community action because it is an effort to address more than 600 mission-critical needs that were reported by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34 Federal agencies, 50 states, and a sampling of other organizations and documented </a:t>
            </a: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in the National Enhanced Elevation Assessment of 2012.</a:t>
            </a:r>
          </a:p>
          <a:p>
            <a:pPr>
              <a:spcBef>
                <a:spcPts val="907"/>
              </a:spcBef>
            </a:pP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3DEP is designed to provide a 5 to 1 return on investment and a conservative dollar benefit of more than 690 million dollars annually if implemented in 8 years.  </a:t>
            </a:r>
          </a:p>
          <a:p>
            <a:pPr>
              <a:spcBef>
                <a:spcPts val="907"/>
              </a:spcBef>
            </a:pP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3DEP is also a call for community action because it is a partnership that depends on the collaboration of Federal, state, local, tribal and other partners to fund the data acquisition. </a:t>
            </a:r>
          </a:p>
          <a:p>
            <a:pPr>
              <a:spcBef>
                <a:spcPts val="907"/>
              </a:spcBef>
            </a:pP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3DEP leverages the expertise and capacity of the private sector mapping firms that acquire the data for us through the USGS Geospatial Products and Services Contract, and through partner acquisitions.</a:t>
            </a:r>
          </a:p>
          <a:p>
            <a:pPr>
              <a:spcBef>
                <a:spcPts val="907"/>
              </a:spcBef>
            </a:pP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By acquiring data in larger project areas, 3DEP will help all of the partners realize a cost efficiency gain we estimate to be about 25% lower costs.</a:t>
            </a:r>
          </a:p>
          <a:p>
            <a:pPr>
              <a:spcBef>
                <a:spcPts val="907"/>
              </a:spcBef>
            </a:pP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And of course we will completely refresh our publicly available, national data holdings to replace the patchwork of quality and sources with consistent, new </a:t>
            </a:r>
            <a:r>
              <a:rPr lang="en-US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lidar</a:t>
            </a: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ifsar</a:t>
            </a: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products and services.  In 2015 the program began delivering these new products and services through The National Map.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0000FF"/>
              </a:buClr>
            </a:pPr>
            <a:fld id="{1549450A-CA39-4878-AD15-84760AB77579}" type="slidenum">
              <a:rPr lang="en-US" altLang="en-US" smtClean="0">
                <a:solidFill>
                  <a:prstClr val="black"/>
                </a:solidFill>
              </a:rPr>
              <a:pPr>
                <a:buClr>
                  <a:srgbClr val="0000FF"/>
                </a:buClr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5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Reminder, where to find </a:t>
            </a:r>
            <a:r>
              <a:rPr lang="en-US" dirty="0" err="1" smtClean="0"/>
              <a:t>lidar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450A-CA39-4878-AD15-84760AB7757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3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547-19B0-8546-8DBA-8BDF4E7F42D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5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hlinkClick r:id="rId3"/>
              </a:rPr>
              <a:t>www.csc.noaa.gov/inventory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59CED-0EFA-422B-8048-F11A2941AD0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30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450A-CA39-4878-AD15-84760AB7757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043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B7D78-B4C9-4A70-B958-35276A85F36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06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8E547-19B0-8546-8DBA-8BDF4E7F42D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4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 sz="1400">
                <a:latin typeface="+mj-lt"/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Date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rgbClr val="53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1661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5400" b="1" dirty="0">
                <a:solidFill>
                  <a:srgbClr val="1C5B2C"/>
                </a:solidFill>
                <a:latin typeface="Times New Roman"/>
              </a:rPr>
              <a:t>+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82575" y="6633440"/>
            <a:ext cx="1310772" cy="1257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13" descr="TNM_green_3line_L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49450" y="5616213"/>
            <a:ext cx="3132138" cy="2349104"/>
          </a:xfrm>
          <a:prstGeom prst="rect">
            <a:avLst/>
          </a:prstGeom>
        </p:spPr>
      </p:pic>
      <p:pic>
        <p:nvPicPr>
          <p:cNvPr id="20" name="Picture 19" descr="white.png"/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463591" y="0"/>
            <a:ext cx="3680409" cy="3771284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4620032" y="228600"/>
            <a:ext cx="2057400" cy="203911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798082" y="2377440"/>
            <a:ext cx="2057400" cy="203911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620032" y="2377440"/>
            <a:ext cx="2057400" cy="2039112"/>
          </a:xfrm>
          <a:prstGeom prst="rect">
            <a:avLst/>
          </a:prstGeom>
          <a:blipFill rotWithShape="1">
            <a:blip r:embed="rId7">
              <a:alphaModFix amt="7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622" y="1591732"/>
            <a:ext cx="4038600" cy="2641601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6" y="5676900"/>
            <a:ext cx="137160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 sz="1400">
                <a:latin typeface="+mj-lt"/>
              </a:defRPr>
            </a:lvl1pPr>
          </a:lstStyle>
          <a:p>
            <a:pPr>
              <a:buClr>
                <a:srgbClr val="BC5FBC"/>
              </a:buClr>
            </a:pPr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buClr>
                  <a:srgbClr val="BC5FBC"/>
                </a:buClr>
              </a:pPr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pPr>
              <a:buClr>
                <a:srgbClr val="BC5FBC"/>
              </a:buClr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rgbClr val="53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1661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5400" b="1" dirty="0">
                <a:solidFill>
                  <a:srgbClr val="1C5B2C"/>
                </a:solidFill>
                <a:latin typeface="Times New Roman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2575" y="6633440"/>
            <a:ext cx="1310772" cy="1257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13" descr="TNM_green_3line_L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49450" y="5616213"/>
            <a:ext cx="3132138" cy="2349104"/>
          </a:xfrm>
          <a:prstGeom prst="rect">
            <a:avLst/>
          </a:prstGeom>
        </p:spPr>
      </p:pic>
      <p:pic>
        <p:nvPicPr>
          <p:cNvPr id="20" name="Picture 19" descr="white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463591" y="0"/>
            <a:ext cx="3680409" cy="37712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20032" y="228600"/>
            <a:ext cx="2057400" cy="203911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98082" y="2377440"/>
            <a:ext cx="2057400" cy="203911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0032" y="2377440"/>
            <a:ext cx="2057400" cy="2039112"/>
          </a:xfrm>
          <a:prstGeom prst="rect">
            <a:avLst/>
          </a:prstGeom>
          <a:blipFill rotWithShape="1">
            <a:blip r:embed="rId7">
              <a:alphaModFix amt="7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622" y="1591732"/>
            <a:ext cx="4038600" cy="2641601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6" y="5676900"/>
            <a:ext cx="137160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1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>
            <a:lvl1pPr>
              <a:defRPr>
                <a:solidFill>
                  <a:srgbClr val="006F4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4"/>
              </a:buClr>
              <a:defRPr/>
            </a:lvl2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BC5FBC"/>
              </a:buClr>
            </a:pPr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buClr>
                  <a:srgbClr val="BC5FBC"/>
                </a:buClr>
              </a:pPr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</p:spPr>
        <p:txBody>
          <a:bodyPr/>
          <a:lstStyle/>
          <a:p>
            <a:pPr>
              <a:buClr>
                <a:srgbClr val="BC5FBC"/>
              </a:buClr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/>
              </a:rPr>
              <a:t>+</a:t>
            </a:r>
            <a:endParaRPr lang="en-US" sz="36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493A1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8793" y="282574"/>
            <a:ext cx="67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82C3CAB-5DAE-364E-A5B2-3FA4B22A277F}" type="slidenum">
              <a:rPr lang="en-US" sz="1800" smtClean="0">
                <a:solidFill>
                  <a:prstClr val="white"/>
                </a:solidFill>
                <a:latin typeface="Arial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752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BC5FBC"/>
              </a:buClr>
            </a:pPr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buClr>
                  <a:srgbClr val="BC5FBC"/>
                </a:buClr>
              </a:pPr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BC5FBC"/>
              </a:buClr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AFEBE02-1F73-4C56-9AB1-AE99BB573EFA}" type="slidenum">
              <a:rPr lang="en-US" sz="1800" smtClean="0">
                <a:solidFill>
                  <a:prstClr val="black"/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5064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 sz="1400">
                <a:latin typeface="+mj-lt"/>
              </a:defRPr>
            </a:lvl1pPr>
          </a:lstStyle>
          <a:p>
            <a:pPr>
              <a:buClr>
                <a:srgbClr val="BC5FBC"/>
              </a:buClr>
            </a:pPr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buClr>
                  <a:srgbClr val="BC5FBC"/>
                </a:buClr>
              </a:pPr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pPr>
              <a:buClr>
                <a:srgbClr val="BC5FBC"/>
              </a:buClr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rgbClr val="53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1661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5400" b="1" dirty="0">
                <a:solidFill>
                  <a:srgbClr val="1C5B2C"/>
                </a:solidFill>
                <a:latin typeface="Times New Roman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2575" y="6633440"/>
            <a:ext cx="1310772" cy="1257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13" descr="TNM_green_3line_L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49450" y="5616213"/>
            <a:ext cx="3132138" cy="2349104"/>
          </a:xfrm>
          <a:prstGeom prst="rect">
            <a:avLst/>
          </a:prstGeom>
        </p:spPr>
      </p:pic>
      <p:pic>
        <p:nvPicPr>
          <p:cNvPr id="20" name="Picture 19" descr="white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463591" y="0"/>
            <a:ext cx="3680409" cy="37712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20032" y="228600"/>
            <a:ext cx="2057400" cy="203911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98082" y="2377440"/>
            <a:ext cx="2057400" cy="203911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0032" y="2377440"/>
            <a:ext cx="2057400" cy="2039112"/>
          </a:xfrm>
          <a:prstGeom prst="rect">
            <a:avLst/>
          </a:prstGeom>
          <a:blipFill rotWithShape="1">
            <a:blip r:embed="rId7">
              <a:alphaModFix amt="7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622" y="1591732"/>
            <a:ext cx="4038600" cy="2641601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6" y="5676900"/>
            <a:ext cx="137160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7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>
            <a:lvl1pPr>
              <a:defRPr>
                <a:solidFill>
                  <a:srgbClr val="006F4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4"/>
              </a:buClr>
              <a:defRPr/>
            </a:lvl2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BC5FBC"/>
              </a:buClr>
            </a:pPr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buClr>
                  <a:srgbClr val="BC5FBC"/>
                </a:buClr>
              </a:pPr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</p:spPr>
        <p:txBody>
          <a:bodyPr/>
          <a:lstStyle/>
          <a:p>
            <a:pPr>
              <a:buClr>
                <a:srgbClr val="BC5FBC"/>
              </a:buClr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/>
              </a:rPr>
              <a:t>+</a:t>
            </a:r>
            <a:endParaRPr lang="en-US" sz="36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493A1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8793" y="282574"/>
            <a:ext cx="67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82C3CAB-5DAE-364E-A5B2-3FA4B22A277F}" type="slidenum">
              <a:rPr lang="en-US" sz="1800" smtClean="0">
                <a:solidFill>
                  <a:prstClr val="white"/>
                </a:solidFill>
                <a:latin typeface="Arial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44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BC5FBC"/>
              </a:buClr>
            </a:pPr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buClr>
                  <a:srgbClr val="BC5FBC"/>
                </a:buClr>
              </a:pPr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BC5FBC"/>
              </a:buClr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AFEBE02-1F73-4C56-9AB1-AE99BB573EFA}" type="slidenum">
              <a:rPr lang="en-US" sz="1800" smtClean="0">
                <a:solidFill>
                  <a:prstClr val="black"/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6539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 sz="1400">
                <a:latin typeface="+mj-lt"/>
              </a:defRPr>
            </a:lvl1pPr>
          </a:lstStyle>
          <a:p>
            <a:pPr>
              <a:buClr>
                <a:srgbClr val="BC5FBC"/>
              </a:buClr>
            </a:pPr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buClr>
                  <a:srgbClr val="BC5FBC"/>
                </a:buClr>
              </a:pPr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pPr>
              <a:buClr>
                <a:srgbClr val="BC5FBC"/>
              </a:buClr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rgbClr val="53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1661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5400" b="1" dirty="0">
                <a:solidFill>
                  <a:srgbClr val="1C5B2C"/>
                </a:solidFill>
                <a:latin typeface="Times New Roman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2575" y="6633440"/>
            <a:ext cx="1310772" cy="1257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13" descr="TNM_green_3line_L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49450" y="5616213"/>
            <a:ext cx="3132138" cy="2349104"/>
          </a:xfrm>
          <a:prstGeom prst="rect">
            <a:avLst/>
          </a:prstGeom>
        </p:spPr>
      </p:pic>
      <p:pic>
        <p:nvPicPr>
          <p:cNvPr id="20" name="Picture 19" descr="white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463591" y="0"/>
            <a:ext cx="3680409" cy="37712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20032" y="228600"/>
            <a:ext cx="2057400" cy="203911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98082" y="2377440"/>
            <a:ext cx="2057400" cy="203911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0032" y="2377440"/>
            <a:ext cx="2057400" cy="2039112"/>
          </a:xfrm>
          <a:prstGeom prst="rect">
            <a:avLst/>
          </a:prstGeom>
          <a:blipFill rotWithShape="1">
            <a:blip r:embed="rId7">
              <a:alphaModFix amt="7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622" y="1591732"/>
            <a:ext cx="4038600" cy="2641601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6" y="5676900"/>
            <a:ext cx="137160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>
            <a:lvl1pPr>
              <a:defRPr>
                <a:solidFill>
                  <a:srgbClr val="006F4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4"/>
              </a:buClr>
              <a:defRPr/>
            </a:lvl2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BC5FBC"/>
              </a:buClr>
            </a:pPr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buClr>
                  <a:srgbClr val="BC5FBC"/>
                </a:buClr>
              </a:pPr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</p:spPr>
        <p:txBody>
          <a:bodyPr/>
          <a:lstStyle/>
          <a:p>
            <a:pPr>
              <a:buClr>
                <a:srgbClr val="BC5FBC"/>
              </a:buClr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/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493A1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8793" y="282574"/>
            <a:ext cx="67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82C3CAB-5DAE-364E-A5B2-3FA4B22A277F}" type="slidenum">
              <a:rPr lang="en-US" sz="1800">
                <a:solidFill>
                  <a:prstClr val="white"/>
                </a:solidFill>
                <a:latin typeface="Arial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9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BC5FBC"/>
              </a:buClr>
            </a:pPr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buClr>
                  <a:srgbClr val="BC5FBC"/>
                </a:buClr>
              </a:pPr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BC5FBC"/>
              </a:buClr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AFEBE02-1F73-4C56-9AB1-AE99BB573EFA}" type="slidenum">
              <a:rPr lang="en-US" sz="1800">
                <a:solidFill>
                  <a:prstClr val="black"/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80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244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>
            <a:lvl1pPr>
              <a:defRPr>
                <a:solidFill>
                  <a:srgbClr val="006F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4"/>
              </a:buClr>
              <a:defRPr/>
            </a:lvl2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AD2D-B1C4-5F46-BB8A-BD48D9B4B76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/>
              </a:rPr>
              <a:t>+</a:t>
            </a:r>
            <a:endParaRPr lang="en-US" sz="36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493A1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78793" y="282574"/>
            <a:ext cx="67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82C3CAB-5DAE-364E-A5B2-3FA4B22A277F}" type="slidenum">
              <a:rPr lang="en-US" sz="1800" smtClean="0">
                <a:solidFill>
                  <a:prstClr val="white"/>
                </a:solidFill>
                <a:latin typeface="Arial"/>
              </a:rPr>
              <a:pPr algn="ctr" defTabSz="4572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27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rgbClr val="006F4B"/>
              </a:buClr>
              <a:buFont typeface="A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F4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Click to edit Master title style</a:t>
            </a:r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1" hasCustomPrompt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133350" algn="l" rtl="0">
              <a:spcBef>
                <a:spcPts val="2000"/>
              </a:spcBef>
              <a:buClr>
                <a:srgbClr val="493A13"/>
              </a:buClr>
              <a:buFont typeface="Times New Roman"/>
              <a:buChar char="■"/>
              <a:defRPr/>
            </a:lvl1pPr>
            <a:lvl2pPr marL="457200" indent="-142875" algn="l" rtl="0">
              <a:spcBef>
                <a:spcPts val="600"/>
              </a:spcBef>
              <a:buClr>
                <a:schemeClr val="accent4"/>
              </a:buClr>
              <a:buFont typeface="Times New Roman"/>
              <a:buChar char="■"/>
              <a:defRPr/>
            </a:lvl2pPr>
            <a:lvl3pPr marL="685800" indent="-142875" algn="l" rtl="0">
              <a:spcBef>
                <a:spcPts val="600"/>
              </a:spcBef>
              <a:buClr>
                <a:srgbClr val="493A13"/>
              </a:buClr>
              <a:buFont typeface="Times New Roman"/>
              <a:buChar char="■"/>
              <a:defRPr/>
            </a:lvl3pPr>
            <a:lvl4pPr marL="914400" indent="-142875" algn="l" rtl="0">
              <a:spcBef>
                <a:spcPts val="600"/>
              </a:spcBef>
              <a:buClr>
                <a:schemeClr val="accent4"/>
              </a:buClr>
              <a:buFont typeface="Times New Roman"/>
              <a:buChar char="■"/>
              <a:defRPr/>
            </a:lvl4pPr>
            <a:lvl5pPr marL="1143000" indent="-142875" algn="l" rtl="0">
              <a:spcBef>
                <a:spcPts val="600"/>
              </a:spcBef>
              <a:buClr>
                <a:srgbClr val="493A13"/>
              </a:buClr>
              <a:buFont typeface="Times New Roman"/>
              <a:buChar char="■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Times New Roman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Times New Roman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Times New Roman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Times New Roman"/>
              <a:buChar char="•"/>
              <a:defRPr/>
            </a:lvl9pPr>
          </a:lstStyle>
          <a:p>
            <a:fld id="{68163C60-CA09-0A47-B3C1-9EE18D99318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None/>
              <a:defRPr sz="2400"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8284126" y="378023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8163C60-CA09-0A47-B3C1-9EE18D99318D}" type="slidenum">
              <a:rPr lang="en-US" sz="1400" kern="0" smtClean="0">
                <a:solidFill>
                  <a:prstClr val="white"/>
                </a:solidFill>
                <a:latin typeface="Arial"/>
                <a:cs typeface="Arial"/>
                <a:sym typeface="Arial"/>
                <a:rtl val="0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159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>
            <a:lvl1pPr>
              <a:defRPr>
                <a:solidFill>
                  <a:srgbClr val="006F4B"/>
                </a:solidFill>
              </a:defRPr>
            </a:lvl1pPr>
          </a:lstStyle>
          <a:p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F4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4"/>
              </a:buClr>
              <a:defRPr/>
            </a:lvl2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/>
          <a:lstStyle/>
          <a:p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493A1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66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 sz="1400">
                <a:latin typeface="+mj-lt"/>
              </a:defRPr>
            </a:lvl1pPr>
          </a:lstStyle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Date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rgbClr val="53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1661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5400" b="1" dirty="0">
                <a:solidFill>
                  <a:srgbClr val="1C5B2C"/>
                </a:solidFill>
                <a:latin typeface="Times New Roman"/>
              </a:rPr>
              <a:t>+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82575" y="6633440"/>
            <a:ext cx="1310772" cy="1257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13" descr="TNM_green_3line_L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49450" y="5616213"/>
            <a:ext cx="3132138" cy="2349104"/>
          </a:xfrm>
          <a:prstGeom prst="rect">
            <a:avLst/>
          </a:prstGeom>
        </p:spPr>
      </p:pic>
      <p:pic>
        <p:nvPicPr>
          <p:cNvPr id="20" name="Picture 19" descr="white.png"/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463591" y="0"/>
            <a:ext cx="3680409" cy="3771284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4620032" y="228600"/>
            <a:ext cx="2057400" cy="203911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798082" y="2377440"/>
            <a:ext cx="2057400" cy="203911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4620032" y="2377440"/>
            <a:ext cx="2057400" cy="2039112"/>
          </a:xfrm>
          <a:prstGeom prst="rect">
            <a:avLst/>
          </a:prstGeom>
          <a:blipFill rotWithShape="1">
            <a:blip r:embed="rId7">
              <a:alphaModFix amt="7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622" y="1591732"/>
            <a:ext cx="4038600" cy="2641601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6" y="5676900"/>
            <a:ext cx="137160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1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 sz="1400">
                <a:latin typeface="+mj-lt"/>
              </a:defRPr>
            </a:lvl1pPr>
          </a:lstStyle>
          <a:p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rgbClr val="53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1661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5400" b="1" dirty="0">
                <a:solidFill>
                  <a:srgbClr val="1C5B2C"/>
                </a:solidFill>
                <a:latin typeface="Times New Roman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2575" y="6633440"/>
            <a:ext cx="1310772" cy="1257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13" descr="TNM_green_3line_L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49450" y="5616213"/>
            <a:ext cx="3132138" cy="2349104"/>
          </a:xfrm>
          <a:prstGeom prst="rect">
            <a:avLst/>
          </a:prstGeom>
        </p:spPr>
      </p:pic>
      <p:pic>
        <p:nvPicPr>
          <p:cNvPr id="20" name="Picture 19" descr="white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463591" y="0"/>
            <a:ext cx="3680409" cy="37712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20032" y="228600"/>
            <a:ext cx="2057400" cy="203911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98082" y="2377440"/>
            <a:ext cx="2057400" cy="203911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0032" y="2377440"/>
            <a:ext cx="2057400" cy="2039112"/>
          </a:xfrm>
          <a:prstGeom prst="rect">
            <a:avLst/>
          </a:prstGeom>
          <a:blipFill rotWithShape="1">
            <a:blip r:embed="rId7">
              <a:alphaModFix amt="7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622" y="1591732"/>
            <a:ext cx="4038600" cy="2641601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6" y="5676900"/>
            <a:ext cx="137160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9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>
            <a:lvl1pPr>
              <a:defRPr>
                <a:solidFill>
                  <a:srgbClr val="006F4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4"/>
              </a:buClr>
              <a:defRPr/>
            </a:lvl2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/>
              </a:rPr>
              <a:t>+</a:t>
            </a:r>
            <a:endParaRPr lang="en-US" sz="36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493A1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8793" y="282574"/>
            <a:ext cx="67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82C3CAB-5DAE-364E-A5B2-3FA4B22A277F}" type="slidenum">
              <a:rPr lang="en-US" sz="1800" smtClean="0">
                <a:solidFill>
                  <a:prstClr val="white"/>
                </a:solidFill>
                <a:latin typeface="Arial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0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 sz="1400">
                <a:latin typeface="+mj-lt"/>
              </a:defRPr>
            </a:lvl1pPr>
          </a:lstStyle>
          <a:p>
            <a:pPr>
              <a:buClr>
                <a:srgbClr val="BC5FBC"/>
              </a:buClr>
            </a:pPr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buClr>
                  <a:srgbClr val="BC5FBC"/>
                </a:buClr>
              </a:pPr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pPr>
              <a:buClr>
                <a:srgbClr val="BC5FBC"/>
              </a:buClr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rgbClr val="53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16619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5400" b="1" dirty="0">
                <a:solidFill>
                  <a:srgbClr val="1C5B2C"/>
                </a:solidFill>
                <a:latin typeface="Times New Roman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2575" y="6633440"/>
            <a:ext cx="1310772" cy="1257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13" descr="TNM_green_3line_L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49450" y="5616213"/>
            <a:ext cx="3132138" cy="2349104"/>
          </a:xfrm>
          <a:prstGeom prst="rect">
            <a:avLst/>
          </a:prstGeom>
        </p:spPr>
      </p:pic>
      <p:pic>
        <p:nvPicPr>
          <p:cNvPr id="20" name="Picture 19" descr="white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463591" y="0"/>
            <a:ext cx="3680409" cy="37712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620032" y="228600"/>
            <a:ext cx="2057400" cy="203911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98082" y="2377440"/>
            <a:ext cx="2057400" cy="203911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20032" y="2377440"/>
            <a:ext cx="2057400" cy="2039112"/>
          </a:xfrm>
          <a:prstGeom prst="rect">
            <a:avLst/>
          </a:prstGeom>
          <a:blipFill rotWithShape="1">
            <a:blip r:embed="rId7">
              <a:alphaModFix amt="7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622" y="1591732"/>
            <a:ext cx="4038600" cy="2641601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6" y="5676900"/>
            <a:ext cx="137160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8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>
            <a:lvl1pPr>
              <a:defRPr>
                <a:solidFill>
                  <a:srgbClr val="006F4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4"/>
              </a:buClr>
              <a:defRPr/>
            </a:lvl2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BC5FBC"/>
              </a:buClr>
            </a:pPr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buClr>
                  <a:srgbClr val="BC5FBC"/>
                </a:buClr>
              </a:pPr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706" y="6423585"/>
            <a:ext cx="6122894" cy="365125"/>
          </a:xfrm>
        </p:spPr>
        <p:txBody>
          <a:bodyPr/>
          <a:lstStyle/>
          <a:p>
            <a:pPr>
              <a:buClr>
                <a:srgbClr val="BC5FBC"/>
              </a:buClr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/>
              </a:rPr>
              <a:t>+</a:t>
            </a:r>
            <a:endParaRPr lang="en-US" sz="36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493A1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8793" y="282574"/>
            <a:ext cx="67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82C3CAB-5DAE-364E-A5B2-3FA4B22A277F}" type="slidenum">
              <a:rPr lang="en-US" sz="1800" smtClean="0">
                <a:solidFill>
                  <a:prstClr val="white"/>
                </a:solidFill>
                <a:latin typeface="Arial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8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95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.pd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d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1.pd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image" Target="../media/image1.pd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.pd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df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ACEBAD2D-B1C4-5F46-BB8A-BD48D9B4B769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Times New Roman"/>
            </a:endParaRPr>
          </a:p>
        </p:txBody>
      </p:sp>
      <p:pic>
        <p:nvPicPr>
          <p:cNvPr id="8" name="Picture 7" descr="TNM_green_1line_L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55288" y="6312811"/>
            <a:ext cx="2380738" cy="178555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/>
              </a:rPr>
              <a:t>+</a:t>
            </a:r>
            <a:endParaRPr lang="en-US" sz="36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166847" y="28257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3DCFC8B-A080-8843-95A7-25512C0D1D12}" type="slidenum">
              <a:rPr lang="en-US" sz="1800" smtClean="0">
                <a:solidFill>
                  <a:srgbClr val="FFFFFF"/>
                </a:solidFill>
                <a:latin typeface="Arial"/>
              </a:rPr>
              <a:pPr algn="ctr" defTabSz="4572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6362935"/>
            <a:ext cx="863600" cy="31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5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7" r:id="rId1"/>
    <p:sldLayoutId id="214748527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06F4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493A13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4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493A13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4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493A13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8166846" y="282573"/>
            <a:ext cx="685799" cy="1600199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txBody>
          <a:bodyPr lIns="91425" tIns="45700" rIns="91425" bIns="45700" anchor="ctr" anchorCtr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 kern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  <a:rtl val="0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98474" y="484093"/>
            <a:ext cx="7556312" cy="11161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rgbClr val="006F4B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F4B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Click to edit Master title style</a:t>
            </a: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98474" y="1981200"/>
            <a:ext cx="7556312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defTabSz="914400" eaLnBrk="1" latinLnBrk="0" hangingPunct="1">
              <a:spcBef>
                <a:spcPts val="20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</a:pPr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795246" y="642358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>
              <a:spcAft>
                <a:spcPts val="0"/>
              </a:spcAft>
              <a:buClrTx/>
              <a:buSzTx/>
              <a:buFontTx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01706" y="6423585"/>
            <a:ext cx="612289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fontAlgn="auto">
              <a:spcAft>
                <a:spcPts val="0"/>
              </a:spcAft>
              <a:buClrTx/>
              <a:buSzTx/>
              <a:buFontTx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5287" y="6312810"/>
            <a:ext cx="2380738" cy="178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/>
          <p:nvPr/>
        </p:nvSpPr>
        <p:spPr>
          <a:xfrm>
            <a:off x="223185" y="228600"/>
            <a:ext cx="260908" cy="11079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</a:pPr>
            <a:r>
              <a:rPr lang="en-US" sz="3600" b="1" kern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  <a:rtl val="0"/>
              </a:rPr>
              <a:t>+</a:t>
            </a:r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093" y="6362935"/>
            <a:ext cx="863599" cy="3188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08963" y="320675"/>
            <a:ext cx="554037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68163C60-CA09-0A47-B3C1-9EE18D99318D}" type="slidenum">
              <a:rPr lang="en-US" sz="1400" kern="0" smtClean="0">
                <a:solidFill>
                  <a:prstClr val="white"/>
                </a:solidFill>
                <a:latin typeface="Arial"/>
                <a:cs typeface="Arial"/>
                <a:sym typeface="Arial"/>
                <a:rtl val="0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400" kern="0" dirty="0">
              <a:solidFill>
                <a:prstClr val="white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8999678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5302" r:id="rId1"/>
    <p:sldLayoutId id="2147485428" r:id="rId2"/>
    <p:sldLayoutId id="2147485430" r:id="rId3"/>
  </p:sldLayoutIdLst>
  <p:timing>
    <p:tnLst>
      <p:par>
        <p:cTn id="1" dur="indefinite" restart="never" nodeType="tmRoot"/>
      </p:par>
    </p:tnLst>
  </p:timing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kern="1200" cap="none" baseline="0" dirty="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Times New Roman"/>
            </a:endParaRPr>
          </a:p>
        </p:txBody>
      </p:sp>
      <p:pic>
        <p:nvPicPr>
          <p:cNvPr id="8" name="Picture 7" descr="TNM_green_1line_L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455288" y="6312811"/>
            <a:ext cx="2380738" cy="1785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/>
              </a:rPr>
              <a:t>+</a:t>
            </a:r>
            <a:endParaRPr lang="en-US" sz="36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6847" y="28257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3DCFC8B-A080-8843-95A7-25512C0D1D12}" type="slidenum">
              <a:rPr lang="en-US" sz="1800" smtClean="0">
                <a:solidFill>
                  <a:srgbClr val="FFFFFF"/>
                </a:solidFill>
                <a:latin typeface="Arial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6362935"/>
            <a:ext cx="863600" cy="31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00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4" r:id="rId1"/>
    <p:sldLayoutId id="2147485305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06F4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493A13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4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493A13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4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493A13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Times New Roman"/>
            </a:endParaRPr>
          </a:p>
        </p:txBody>
      </p:sp>
      <p:pic>
        <p:nvPicPr>
          <p:cNvPr id="8" name="Picture 7" descr="TNM_green_1line_L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455288" y="6312811"/>
            <a:ext cx="2380738" cy="1785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/>
              </a:rPr>
              <a:t>+</a:t>
            </a:r>
            <a:endParaRPr lang="en-US" sz="36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6847" y="28257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3DCFC8B-A080-8843-95A7-25512C0D1D12}" type="slidenum">
              <a:rPr lang="en-US" sz="1800" smtClean="0">
                <a:solidFill>
                  <a:srgbClr val="FFFFFF"/>
                </a:solidFill>
                <a:latin typeface="Arial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6362935"/>
            <a:ext cx="863600" cy="31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45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0" r:id="rId1"/>
    <p:sldLayoutId id="2147485411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06F4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493A13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4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493A13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4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493A13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Times New Roman"/>
            </a:endParaRPr>
          </a:p>
        </p:txBody>
      </p:sp>
      <p:pic>
        <p:nvPicPr>
          <p:cNvPr id="8" name="Picture 7" descr="TNM_green_1line_L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455288" y="6312811"/>
            <a:ext cx="2380738" cy="1785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/>
              </a:rPr>
              <a:t>+</a:t>
            </a:r>
            <a:endParaRPr lang="en-US" sz="36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6847" y="28257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3DCFC8B-A080-8843-95A7-25512C0D1D12}" type="slidenum">
              <a:rPr lang="en-US" sz="1800" smtClean="0">
                <a:solidFill>
                  <a:srgbClr val="FFFFFF"/>
                </a:solidFill>
                <a:latin typeface="Arial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6362935"/>
            <a:ext cx="863600" cy="31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85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4" r:id="rId1"/>
    <p:sldLayoutId id="2147485415" r:id="rId2"/>
    <p:sldLayoutId id="214748541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06F4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493A13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4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493A13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4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493A13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Times New Roman"/>
            </a:endParaRPr>
          </a:p>
        </p:txBody>
      </p:sp>
      <p:pic>
        <p:nvPicPr>
          <p:cNvPr id="8" name="Picture 7" descr="TNM_green_1line_L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455288" y="6312811"/>
            <a:ext cx="2380738" cy="1785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/>
              </a:rPr>
              <a:t>+</a:t>
            </a:r>
            <a:endParaRPr lang="en-US" sz="36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6847" y="28257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3DCFC8B-A080-8843-95A7-25512C0D1D12}" type="slidenum">
              <a:rPr lang="en-US" sz="1800" smtClean="0">
                <a:solidFill>
                  <a:srgbClr val="FFFFFF"/>
                </a:solidFill>
                <a:latin typeface="Arial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6362935"/>
            <a:ext cx="863600" cy="31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71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8" r:id="rId1"/>
    <p:sldLayoutId id="2147485419" r:id="rId2"/>
    <p:sldLayoutId id="2147485420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06F4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493A13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4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493A13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4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493A13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9/7/2016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Times New Roman"/>
            </a:endParaRPr>
          </a:p>
        </p:txBody>
      </p:sp>
      <p:pic>
        <p:nvPicPr>
          <p:cNvPr id="8" name="Picture 7" descr="TNM_green_1line_L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455288" y="6312811"/>
            <a:ext cx="2380738" cy="1785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185" y="228600"/>
            <a:ext cx="26090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66847" y="28257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3DCFC8B-A080-8843-95A7-25512C0D1D12}" type="slidenum">
              <a:rPr lang="en-US" sz="1800">
                <a:solidFill>
                  <a:srgbClr val="FFFFFF"/>
                </a:solidFill>
                <a:latin typeface="Arial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6362935"/>
            <a:ext cx="863600" cy="31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12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4" r:id="rId1"/>
    <p:sldLayoutId id="2147485425" r:id="rId2"/>
    <p:sldLayoutId id="214748542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06F4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493A13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4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493A13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4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493A13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.geoplatform.gov/index.php/994421/lang-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hyperlink" Target="http://www.grants.gov/web/grants/search-grants.html?keywords=usgs%203dep" TargetMode="External"/><Relationship Id="rId4" Type="http://schemas.openxmlformats.org/officeDocument/2006/relationships/hyperlink" Target="https://www.fbo.gov/index?s=opportunity&amp;mode=form&amp;id=265096b44d04d55e01105ae585fbc0cb&amp;tab=core&amp;_cview=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://www.seasketch.org/#projecthomepage/5272840f6ec5f42d210016e4" TargetMode="External"/><Relationship Id="rId7" Type="http://schemas.openxmlformats.org/officeDocument/2006/relationships/diagramQuickStyle" Target="../diagrams/quickStyle3.xml"/><Relationship Id="rId2" Type="http://schemas.openxmlformats.org/officeDocument/2006/relationships/hyperlink" Target="http://liaisons.usgs.gov/geospatial/documents/UE%20Contact%20List_3June2016.pdf" TargetMode="Externa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://nationalmap.gov/3DEP/documents/3DEPandBAAPublicAwareness24Aug2016_Submission.pdf" TargetMode="External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asketch.org/#projecthomepage/5272840f6ec5f42d210016e4" TargetMode="External"/><Relationship Id="rId13" Type="http://schemas.openxmlformats.org/officeDocument/2006/relationships/hyperlink" Target="mailto:costergren@usgs.gov" TargetMode="External"/><Relationship Id="rId3" Type="http://schemas.openxmlformats.org/officeDocument/2006/relationships/hyperlink" Target="https://cms.geoplatform.gov/elevation/3DEP" TargetMode="External"/><Relationship Id="rId7" Type="http://schemas.openxmlformats.org/officeDocument/2006/relationships/hyperlink" Target="http://pubs.usgs.gov/circ/1399/" TargetMode="External"/><Relationship Id="rId12" Type="http://schemas.openxmlformats.org/officeDocument/2006/relationships/hyperlink" Target="http://liaisons.usgs.gov/geospatial/documents/TNM_Partnership_User_ContactList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ants.gov/web/grants/search-grants.html?keywords=usgs%203dep" TargetMode="External"/><Relationship Id="rId11" Type="http://schemas.openxmlformats.org/officeDocument/2006/relationships/hyperlink" Target="mailto:gs_baa@usgs.gov" TargetMode="External"/><Relationship Id="rId5" Type="http://schemas.openxmlformats.org/officeDocument/2006/relationships/hyperlink" Target="https://www.fbo.gov/index?s=opportunity&amp;mode=form&amp;id=265096b44d04d55e01105ae585fbc0cb&amp;tab=core&amp;_cview=1" TargetMode="External"/><Relationship Id="rId10" Type="http://schemas.openxmlformats.org/officeDocument/2006/relationships/hyperlink" Target="http://pubs.usgs.gov/tm/11b4/pdf/tm11-B4.pdf" TargetMode="External"/><Relationship Id="rId4" Type="http://schemas.openxmlformats.org/officeDocument/2006/relationships/hyperlink" Target="https://cms.geoplatform.gov/elevation/3DEP/PublicMeetings" TargetMode="External"/><Relationship Id="rId9" Type="http://schemas.openxmlformats.org/officeDocument/2006/relationships/hyperlink" Target="https://survey.geoplatform.gov/index.php/994421/lang-en" TargetMode="External"/><Relationship Id="rId14" Type="http://schemas.openxmlformats.org/officeDocument/2006/relationships/hyperlink" Target="mailto:ddecker@usgs.go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7" Type="http://schemas.openxmlformats.org/officeDocument/2006/relationships/hyperlink" Target="http://viewer.nationalmap.gov/basic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ast.noaa.gov/inventory/?redirect=301oc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asketch.org/#projecthomepage/5272840f6ec5f42d210016e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876800"/>
            <a:ext cx="4419600" cy="1676400"/>
          </a:xfrm>
        </p:spPr>
        <p:txBody>
          <a:bodyPr>
            <a:normAutofit/>
          </a:bodyPr>
          <a:lstStyle/>
          <a:p>
            <a:r>
              <a:rPr lang="en-US" b="1" dirty="0" smtClean="0"/>
              <a:t>Drew Decker &amp; Carol Ostergren </a:t>
            </a:r>
          </a:p>
          <a:p>
            <a:r>
              <a:rPr lang="en-US" sz="1600" i="1" dirty="0" smtClean="0"/>
              <a:t>USGS National Geospatial Program (NGP)</a:t>
            </a:r>
          </a:p>
          <a:p>
            <a:endParaRPr lang="en-US" b="1" dirty="0" smtClean="0"/>
          </a:p>
          <a:p>
            <a:endParaRPr lang="en-US" b="1" dirty="0"/>
          </a:p>
          <a:p>
            <a:pPr>
              <a:spcBef>
                <a:spcPts val="600"/>
              </a:spcBef>
            </a:pPr>
            <a:r>
              <a:rPr lang="en-US" sz="1600" dirty="0" smtClean="0"/>
              <a:t>Sept. 7, 2016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622" y="1295400"/>
            <a:ext cx="4038600" cy="2937933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Elevation Program (3DEP)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Ramping up for FY17 funding grants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68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856129"/>
          </a:xfrm>
          <a:noFill/>
          <a:ln>
            <a:noFill/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kern="1200" dirty="0">
                <a:latin typeface="+mj-lt"/>
                <a:ea typeface="+mj-ea"/>
                <a:cs typeface="+mj-cs"/>
              </a:rPr>
              <a:t>3DEP Data Acquisition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952341" cy="290671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Detailed info </a:t>
            </a:r>
            <a:r>
              <a:rPr lang="en-US" dirty="0"/>
              <a:t>on how to partner with the </a:t>
            </a:r>
            <a:r>
              <a:rPr lang="en-US" dirty="0" smtClean="0"/>
              <a:t>USGS &amp; </a:t>
            </a:r>
            <a:r>
              <a:rPr lang="en-US" dirty="0"/>
              <a:t>other Federal agencies to acquire </a:t>
            </a:r>
            <a:r>
              <a:rPr lang="en-US" dirty="0" smtClean="0"/>
              <a:t>3DEP quality data</a:t>
            </a:r>
          </a:p>
          <a:p>
            <a:pPr>
              <a:spcBef>
                <a:spcPts val="1200"/>
              </a:spcBef>
            </a:pPr>
            <a:r>
              <a:rPr lang="en-US" dirty="0"/>
              <a:t>Systematic, transparent process for non-Federal agencies to partner with Federal agencies – </a:t>
            </a:r>
            <a:r>
              <a:rPr lang="en-US" u="sng" dirty="0">
                <a:hlinkClick r:id="rId3"/>
              </a:rPr>
              <a:t>anyone is eligible to submit proposals</a:t>
            </a:r>
            <a:endParaRPr lang="en-US" u="sng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Announced </a:t>
            </a:r>
            <a:r>
              <a:rPr lang="en-US" dirty="0"/>
              <a:t>at </a:t>
            </a:r>
            <a:r>
              <a:rPr lang="en-US" dirty="0">
                <a:hlinkClick r:id="rId4"/>
              </a:rPr>
              <a:t>Fed Biz </a:t>
            </a:r>
            <a:r>
              <a:rPr lang="en-US" dirty="0" err="1" smtClean="0">
                <a:hlinkClick r:id="rId4"/>
              </a:rPr>
              <a:t>Opps</a:t>
            </a:r>
            <a:r>
              <a:rPr lang="en-US" dirty="0" smtClean="0">
                <a:hlinkClick r:id="rId4"/>
              </a:rPr>
              <a:t> </a:t>
            </a:r>
            <a:r>
              <a:rPr lang="en-US" dirty="0" smtClean="0"/>
              <a:t>and </a:t>
            </a:r>
            <a:r>
              <a:rPr lang="en-US" dirty="0">
                <a:hlinkClick r:id="rId5"/>
              </a:rPr>
              <a:t>Grants.gov</a:t>
            </a:r>
            <a:r>
              <a:rPr lang="en-US" dirty="0"/>
              <a:t> </a:t>
            </a:r>
            <a:endParaRPr lang="en-US" dirty="0" smtClean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Two Project Proposal options 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900" dirty="0" smtClean="0"/>
              <a:t>Contribute funds to acquire data using the </a:t>
            </a:r>
            <a:r>
              <a:rPr lang="en-US" sz="1900" dirty="0"/>
              <a:t>USGS </a:t>
            </a:r>
            <a:r>
              <a:rPr lang="en-US" sz="1900" dirty="0" smtClean="0"/>
              <a:t>Geospatial </a:t>
            </a:r>
            <a:r>
              <a:rPr lang="en-US" sz="1900" dirty="0"/>
              <a:t>Products and Services Contracts </a:t>
            </a:r>
            <a:endParaRPr lang="en-US" sz="1900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900" dirty="0"/>
              <a:t>R</a:t>
            </a:r>
            <a:r>
              <a:rPr lang="en-US" sz="1900" dirty="0" smtClean="0"/>
              <a:t>equest </a:t>
            </a:r>
            <a:r>
              <a:rPr lang="en-US" sz="1900" dirty="0"/>
              <a:t>3DEP funds </a:t>
            </a:r>
            <a:r>
              <a:rPr lang="en-US" sz="1900" dirty="0" smtClean="0"/>
              <a:t>to acquire data using the partner’s contract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990600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buSzPct val="75000"/>
              <a:buFont typeface="Wingdings" pitchFamily="2" charset="2"/>
            </a:pPr>
            <a:r>
              <a:rPr lang="en-US" dirty="0"/>
              <a:t>Broad Agency Announcement (BAA)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b="28502"/>
          <a:stretch/>
        </p:blipFill>
        <p:spPr>
          <a:xfrm>
            <a:off x="5200698" y="4377906"/>
            <a:ext cx="3909435" cy="2371725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1837" y="4438650"/>
            <a:ext cx="5670363" cy="170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sz="1900" dirty="0" smtClean="0"/>
              <a:t>Augmented with additional Federal investments throughout the year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n-US" sz="1900" dirty="0" smtClean="0"/>
              <a:t>Overall process managed by the interagency 3DEP Working Group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endParaRPr lang="en-US" sz="19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7791498" y="4455153"/>
            <a:ext cx="1318635" cy="7850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rgbClr val="493A13"/>
              </a:buClr>
              <a:buSzPct val="75000"/>
              <a:buFont typeface="Wingdings" pitchFamily="2" charset="2"/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493A1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400" dirty="0" smtClean="0"/>
              <a:t>18 Member Interagency Coordination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74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5514975" y="5158090"/>
            <a:ext cx="3258383" cy="839106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6128" y="3553889"/>
            <a:ext cx="8458200" cy="535642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96558"/>
              </p:ext>
            </p:extLst>
          </p:nvPr>
        </p:nvGraphicFramePr>
        <p:xfrm>
          <a:off x="570428" y="3615327"/>
          <a:ext cx="8229600" cy="412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127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April</a:t>
                      </a:r>
                      <a:endParaRPr lang="en-US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8134" marR="48134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May</a:t>
                      </a:r>
                      <a:endParaRPr lang="en-US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8134" marR="48134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June</a:t>
                      </a:r>
                      <a:endParaRPr lang="en-US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8134" marR="48134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July</a:t>
                      </a:r>
                      <a:endParaRPr lang="en-US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8134" marR="48134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</a:rPr>
                        <a:t>Aug</a:t>
                      </a:r>
                      <a:endParaRPr lang="en-US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8134" marR="48134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</a:rPr>
                        <a:t>Sept</a:t>
                      </a:r>
                      <a:endParaRPr lang="en-US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8134" marR="48134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</a:rPr>
                        <a:t>Oct</a:t>
                      </a:r>
                      <a:endParaRPr lang="en-US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8134" marR="48134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</a:rPr>
                        <a:t>Nov</a:t>
                      </a:r>
                      <a:endParaRPr lang="en-US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8134" marR="48134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</a:rPr>
                        <a:t>Dec</a:t>
                      </a:r>
                      <a:endParaRPr lang="en-US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8134" marR="48134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</a:rPr>
                        <a:t>Jan</a:t>
                      </a:r>
                      <a:endParaRPr lang="en-US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8134" marR="48134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</a:rPr>
                        <a:t>Feb</a:t>
                      </a:r>
                      <a:endParaRPr lang="en-US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8134" marR="48134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</a:rPr>
                        <a:t>March</a:t>
                      </a:r>
                      <a:endParaRPr lang="en-US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8134" marR="48134" marT="0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057650" y="3935180"/>
            <a:ext cx="1329160" cy="1545261"/>
          </a:xfrm>
          <a:prstGeom prst="upArrowCallout">
            <a:avLst>
              <a:gd name="adj1" fmla="val 9746"/>
              <a:gd name="adj2" fmla="val 19821"/>
              <a:gd name="adj3" fmla="val 29596"/>
              <a:gd name="adj4" fmla="val 46076"/>
            </a:avLst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Stakeholders Submit Proposals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alt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2927508" y="1162417"/>
            <a:ext cx="1479469" cy="2488693"/>
          </a:xfrm>
          <a:prstGeom prst="downArrowCallout">
            <a:avLst>
              <a:gd name="adj1" fmla="val 8636"/>
              <a:gd name="adj2" fmla="val 14904"/>
              <a:gd name="adj3" fmla="val 42456"/>
              <a:gd name="adj4" fmla="val 40310"/>
            </a:avLst>
          </a:prstGeom>
          <a:solidFill>
            <a:srgbClr val="B1E29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Public Webinars: Aug 11 and 15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930067" y="2362091"/>
            <a:ext cx="1136572" cy="1286865"/>
          </a:xfrm>
          <a:prstGeom prst="downArrowCallout">
            <a:avLst>
              <a:gd name="adj1" fmla="val 7725"/>
              <a:gd name="adj2" fmla="val 15408"/>
              <a:gd name="adj3" fmla="val 33045"/>
              <a:gd name="adj4" fmla="val 52288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BAA Released</a:t>
            </a:r>
            <a:endParaRPr lang="en-US" altLang="en-US" sz="1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761428" y="1978351"/>
            <a:ext cx="1791772" cy="1482136"/>
          </a:xfrm>
          <a:prstGeom prst="downArrowCallout">
            <a:avLst>
              <a:gd name="adj1" fmla="val 18873"/>
              <a:gd name="adj2" fmla="val 28154"/>
              <a:gd name="adj3" fmla="val 30753"/>
              <a:gd name="adj4" fmla="val 52970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Federal 3DEP Partners </a:t>
            </a:r>
            <a:r>
              <a:rPr lang="en-US" altLang="en-US" sz="16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altLang="en-US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eview </a:t>
            </a:r>
            <a:r>
              <a:rPr lang="en-US" altLang="en-US" sz="16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en-US" altLang="en-US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roposals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7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4975" y="5449511"/>
            <a:ext cx="304715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BAA Contract and Grant Administration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071970" y="5718348"/>
            <a:ext cx="2971800" cy="839106"/>
          </a:xfrm>
          <a:prstGeom prst="rightArrow">
            <a:avLst>
              <a:gd name="adj1" fmla="val 40919"/>
              <a:gd name="adj2" fmla="val 50000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9988" y="5984013"/>
            <a:ext cx="265576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BAA Project Execution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32353" y="429354"/>
            <a:ext cx="7556313" cy="9950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rgbClr val="006F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3DEP </a:t>
            </a:r>
            <a:r>
              <a:rPr lang="en-US" sz="3600" dirty="0" smtClean="0"/>
              <a:t>FY17 BAA Timeline</a:t>
            </a:r>
            <a:endParaRPr lang="en-US" sz="3600" dirty="0"/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608528" y="1899121"/>
            <a:ext cx="1772722" cy="1640597"/>
          </a:xfrm>
          <a:prstGeom prst="downArrowCallout">
            <a:avLst>
              <a:gd name="adj1" fmla="val 14172"/>
              <a:gd name="adj2" fmla="val 28037"/>
              <a:gd name="adj3" fmla="val 34120"/>
              <a:gd name="adj4" fmla="val 47758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Federal Agencies </a:t>
            </a:r>
            <a:r>
              <a:rPr lang="en-US" altLang="en-US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altLang="en-US" sz="1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ubmit </a:t>
            </a:r>
            <a:r>
              <a:rPr lang="en-US" altLang="en-US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n-US" altLang="en-US" sz="1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reas of </a:t>
            </a:r>
            <a:r>
              <a:rPr lang="en-US" altLang="en-US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en-US" altLang="en-US" sz="1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nterest</a:t>
            </a:r>
            <a:endParaRPr lang="en-US" altLang="en-US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657224" y="4022583"/>
            <a:ext cx="2916317" cy="1426928"/>
          </a:xfrm>
          <a:prstGeom prst="upArrowCallout">
            <a:avLst>
              <a:gd name="adj1" fmla="val 27336"/>
              <a:gd name="adj2" fmla="val 38542"/>
              <a:gd name="adj3" fmla="val 28229"/>
              <a:gd name="adj4" fmla="val 49673"/>
            </a:avLst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Other Stakeholders </a:t>
            </a:r>
            <a:r>
              <a:rPr lang="en-US" altLang="en-US" sz="16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altLang="en-US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ubmit Areas of Interest</a:t>
            </a:r>
            <a:endParaRPr lang="en-US" altLang="en-US" sz="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199877" y="4060957"/>
            <a:ext cx="3225033" cy="2223967"/>
          </a:xfrm>
          <a:prstGeom prst="upArrowCallout">
            <a:avLst>
              <a:gd name="adj1" fmla="val 16989"/>
              <a:gd name="adj2" fmla="val 32745"/>
              <a:gd name="adj3" fmla="val 26099"/>
              <a:gd name="adj4" fmla="val 32170"/>
            </a:avLst>
          </a:prstGeom>
          <a:solidFill>
            <a:srgbClr val="B1E29E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State/Regional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Public Meetings/Workshops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 b="1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410199" y="3973280"/>
            <a:ext cx="2695575" cy="1083600"/>
          </a:xfrm>
          <a:prstGeom prst="upArrowCallout">
            <a:avLst>
              <a:gd name="adj1" fmla="val 52973"/>
              <a:gd name="adj2" fmla="val 55954"/>
              <a:gd name="adj3" fmla="val 21649"/>
              <a:gd name="adj4" fmla="val 52744"/>
            </a:avLst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Selections Announced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87977"/>
            <a:ext cx="7556313" cy="995082"/>
          </a:xfrm>
          <a:noFill/>
          <a:ln>
            <a:noFill/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kern="1200" dirty="0">
                <a:latin typeface="+mj-lt"/>
                <a:ea typeface="+mj-ea"/>
                <a:cs typeface="+mj-cs"/>
              </a:rPr>
              <a:t>Step 1:  Check if data already </a:t>
            </a:r>
            <a:r>
              <a:rPr lang="en-US" sz="3600" kern="1200" dirty="0" smtClean="0">
                <a:latin typeface="+mj-lt"/>
                <a:ea typeface="+mj-ea"/>
                <a:cs typeface="+mj-cs"/>
              </a:rPr>
              <a:t>exist</a:t>
            </a: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021067"/>
            <a:ext cx="7558960" cy="774700"/>
          </a:xfrm>
        </p:spPr>
        <p:txBody>
          <a:bodyPr/>
          <a:lstStyle/>
          <a:p>
            <a:r>
              <a:rPr lang="en-US" sz="1600" dirty="0"/>
              <a:t>The US Interagency Elevation Inventory - </a:t>
            </a:r>
            <a:r>
              <a:rPr lang="en-US" sz="1600" u="sng" dirty="0"/>
              <a:t>https://coast.noaa.gov/inventory</a:t>
            </a:r>
            <a:r>
              <a:rPr lang="en-US" sz="1600" u="sng" dirty="0" smtClean="0"/>
              <a:t>/</a:t>
            </a:r>
            <a:endParaRPr lang="en-US" sz="1600" u="sng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90"/>
          <a:stretch/>
        </p:blipFill>
        <p:spPr bwMode="auto">
          <a:xfrm>
            <a:off x="2057400" y="1447800"/>
            <a:ext cx="560865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3304"/>
            <a:ext cx="3810000" cy="233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363306"/>
              </p:ext>
            </p:extLst>
          </p:nvPr>
        </p:nvGraphicFramePr>
        <p:xfrm>
          <a:off x="914400" y="5105400"/>
          <a:ext cx="7551016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6"/>
          <a:stretch/>
        </p:blipFill>
        <p:spPr bwMode="auto">
          <a:xfrm>
            <a:off x="6477000" y="1447800"/>
            <a:ext cx="156920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0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0"/>
          <a:stretch/>
        </p:blipFill>
        <p:spPr bwMode="auto">
          <a:xfrm>
            <a:off x="4953000" y="2057400"/>
            <a:ext cx="3886200" cy="223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kern="1200" dirty="0">
                <a:latin typeface="+mj-lt"/>
                <a:ea typeface="+mj-ea"/>
                <a:cs typeface="+mj-cs"/>
              </a:rPr>
              <a:t>Step 2: Coordinate </a:t>
            </a:r>
            <a:r>
              <a:rPr lang="en-US" kern="1200" dirty="0" smtClean="0">
                <a:latin typeface="+mj-lt"/>
                <a:ea typeface="+mj-ea"/>
                <a:cs typeface="+mj-cs"/>
              </a:rPr>
              <a:t>with others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24001"/>
            <a:ext cx="7556313" cy="761999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Visit </a:t>
            </a:r>
            <a:r>
              <a:rPr lang="en-US" sz="1800" b="1" u="sng" dirty="0" smtClean="0"/>
              <a:t>cms.geoplatform.gov/elevation/3DEP/View3DEPAOI</a:t>
            </a:r>
            <a:endParaRPr lang="en-US" sz="1600" b="1" u="sng" dirty="0" smtClean="0"/>
          </a:p>
          <a:p>
            <a:pPr lvl="1"/>
            <a:r>
              <a:rPr lang="en-US" sz="1700" dirty="0" smtClean="0"/>
              <a:t>Submit your area of interest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Share your Area of Interest on Seasketch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9192" y="2119392"/>
            <a:ext cx="449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lvl="0" indent="-228600" defTabSz="91440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493A13"/>
              </a:buClr>
              <a:buSzPct val="75000"/>
              <a:buChar char="n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lvl="1" indent="-228600" defTabSz="914400" eaLnBrk="1" latinLnBrk="0" hangingPunct="1">
              <a:spcBef>
                <a:spcPts val="1200"/>
              </a:spcBef>
              <a:buClr>
                <a:schemeClr val="accent4"/>
              </a:buClr>
              <a:buSzPct val="75000"/>
              <a:buChar char="n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 marL="685800" indent="-228600" defTabSz="91440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Char char="n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 marL="914400" indent="-228600" defTabSz="91440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Char char="n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 marL="1143000" indent="-228600" defTabSz="91440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Char char="n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b="1" dirty="0"/>
              <a:t>Federal Agency Process:</a:t>
            </a:r>
          </a:p>
          <a:p>
            <a:pPr lvl="1"/>
            <a:r>
              <a:rPr lang="en-US" sz="1800" dirty="0"/>
              <a:t>Contact </a:t>
            </a:r>
            <a:r>
              <a:rPr lang="en-US" sz="1800" dirty="0" smtClean="0"/>
              <a:t>your agency’s </a:t>
            </a:r>
            <a:r>
              <a:rPr lang="en-US" sz="1800" dirty="0"/>
              <a:t>3DEP Working Group </a:t>
            </a:r>
            <a:r>
              <a:rPr lang="en-US" sz="1800" dirty="0" smtClean="0"/>
              <a:t>Member</a:t>
            </a:r>
          </a:p>
          <a:p>
            <a:pPr lvl="2"/>
            <a:r>
              <a:rPr lang="en-US" dirty="0" smtClean="0"/>
              <a:t>For </a:t>
            </a:r>
            <a:r>
              <a:rPr lang="en-US" dirty="0"/>
              <a:t>instructions on how to add your area of interest to your agency’s consolidated </a:t>
            </a:r>
            <a:r>
              <a:rPr lang="en-US" dirty="0" smtClean="0"/>
              <a:t>requirements</a:t>
            </a:r>
          </a:p>
          <a:p>
            <a:pPr lvl="2"/>
            <a:r>
              <a:rPr lang="en-US" dirty="0" smtClean="0"/>
              <a:t>Receive </a:t>
            </a:r>
            <a:r>
              <a:rPr lang="en-US" dirty="0"/>
              <a:t>guidance on your agency’s acquisition </a:t>
            </a:r>
            <a:r>
              <a:rPr lang="en-US" dirty="0" smtClean="0"/>
              <a:t>process</a:t>
            </a:r>
          </a:p>
          <a:p>
            <a:pPr lvl="2"/>
            <a:r>
              <a:rPr lang="en-US" dirty="0" smtClean="0"/>
              <a:t>Enlist </a:t>
            </a:r>
            <a:r>
              <a:rPr lang="en-US" dirty="0"/>
              <a:t>your agency working group member to socialize the project at the national level in the 3DEP Working </a:t>
            </a:r>
            <a:r>
              <a:rPr lang="en-US" dirty="0" smtClean="0"/>
              <a:t>Group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53050" y="4419600"/>
            <a:ext cx="356235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lvl="0" indent="-228600" defTabSz="91440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493A13"/>
              </a:buClr>
              <a:buSzPct val="75000"/>
              <a:buChar char="n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lvl="1" indent="-228600" defTabSz="914400" eaLnBrk="1" latinLnBrk="0" hangingPunct="1">
              <a:spcBef>
                <a:spcPts val="1200"/>
              </a:spcBef>
              <a:buClr>
                <a:schemeClr val="accent4"/>
              </a:buClr>
              <a:buSzPct val="75000"/>
              <a:buChar char="n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 marL="685800" indent="-228600" defTabSz="91440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Char char="n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 marL="914400" indent="-228600" defTabSz="91440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Char char="n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  <a:lvl5pPr marL="1143000" indent="-228600" defTabSz="91440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Char char="n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pPr marL="228600" lvl="1" indent="0">
              <a:buNone/>
            </a:pPr>
            <a:r>
              <a:rPr lang="en-US" dirty="0" smtClean="0"/>
              <a:t>If you do not know who your 3DEP WG member is contact 3DEP@usgs.gov</a:t>
            </a:r>
            <a:endParaRPr lang="en-US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10918"/>
              </p:ext>
            </p:extLst>
          </p:nvPr>
        </p:nvGraphicFramePr>
        <p:xfrm>
          <a:off x="914400" y="5105400"/>
          <a:ext cx="7551016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25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0"/>
            <a:ext cx="7556313" cy="1618130"/>
          </a:xfrm>
          <a:noFill/>
          <a:ln>
            <a:noFill/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kern="1200" dirty="0">
                <a:latin typeface="+mj-lt"/>
                <a:ea typeface="+mj-ea"/>
                <a:cs typeface="+mj-cs"/>
              </a:rPr>
              <a:t>Step 3: </a:t>
            </a:r>
            <a:r>
              <a:rPr lang="en-US" kern="1200" dirty="0" smtClean="0">
                <a:latin typeface="+mj-lt"/>
                <a:ea typeface="+mj-ea"/>
                <a:cs typeface="+mj-cs"/>
              </a:rPr>
              <a:t> Socialize </a:t>
            </a:r>
            <a:r>
              <a:rPr lang="en-US" kern="1200" dirty="0">
                <a:latin typeface="+mj-lt"/>
                <a:ea typeface="+mj-ea"/>
                <a:cs typeface="+mj-cs"/>
              </a:rPr>
              <a:t>your </a:t>
            </a:r>
            <a:r>
              <a:rPr lang="en-US" kern="1200" dirty="0" smtClean="0">
                <a:latin typeface="+mj-lt"/>
                <a:ea typeface="+mj-ea"/>
                <a:cs typeface="+mj-cs"/>
              </a:rPr>
              <a:t>project and 		      Seek partners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4" y="1722437"/>
            <a:ext cx="7556313" cy="4144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Contact your USGS </a:t>
            </a:r>
            <a:r>
              <a:rPr lang="en-US" dirty="0">
                <a:hlinkClick r:id="rId2"/>
              </a:rPr>
              <a:t>National Map Liaison </a:t>
            </a:r>
            <a:r>
              <a:rPr lang="en-US" dirty="0"/>
              <a:t>to learn about upcoming coordination meetings and other </a:t>
            </a:r>
            <a:r>
              <a:rPr lang="en-US" dirty="0" smtClean="0"/>
              <a:t>resources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Use the </a:t>
            </a:r>
            <a:r>
              <a:rPr lang="en-US" dirty="0">
                <a:hlinkClick r:id="rId3"/>
              </a:rPr>
              <a:t>Seasketch site </a:t>
            </a:r>
            <a:r>
              <a:rPr lang="en-US" dirty="0"/>
              <a:t>to find potential partners within or adjacent to your area of interest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Participate </a:t>
            </a:r>
            <a:r>
              <a:rPr lang="en-US" dirty="0"/>
              <a:t>in </a:t>
            </a:r>
            <a:r>
              <a:rPr lang="en-US" dirty="0">
                <a:hlinkClick r:id="rId4"/>
              </a:rPr>
              <a:t>3DEP Meetings and Workshops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If </a:t>
            </a:r>
            <a:r>
              <a:rPr lang="en-US" dirty="0"/>
              <a:t>you have funding you would like to invest in data acquisition, contact potential partners and define a joint project to leverage funding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59735"/>
              </p:ext>
            </p:extLst>
          </p:nvPr>
        </p:nvGraphicFramePr>
        <p:xfrm>
          <a:off x="914400" y="5105400"/>
          <a:ext cx="7551016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717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kern="1200" dirty="0">
                <a:latin typeface="+mj-lt"/>
                <a:ea typeface="+mj-ea"/>
                <a:cs typeface="+mj-cs"/>
              </a:rPr>
              <a:t>Step 4:  Plan for </a:t>
            </a:r>
            <a:r>
              <a:rPr lang="en-US" sz="3600" kern="1200" dirty="0" smtClean="0">
                <a:latin typeface="+mj-lt"/>
                <a:ea typeface="+mj-ea"/>
                <a:cs typeface="+mj-cs"/>
              </a:rPr>
              <a:t>Data Acquisition</a:t>
            </a:r>
            <a:endParaRPr lang="en-US" sz="36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8474" y="1189037"/>
            <a:ext cx="7556313" cy="4144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Submit a proposal to receive 3DEP funding for your project</a:t>
            </a:r>
          </a:p>
          <a:p>
            <a:r>
              <a:rPr lang="en-US" dirty="0"/>
              <a:t>Use the USGS Geospatial Products and Services Contracts (GPSC) to acquire data with the funding you and your partners currently have available</a:t>
            </a:r>
          </a:p>
          <a:p>
            <a:r>
              <a:rPr lang="en-US" dirty="0"/>
              <a:t>Contribute data that meet 3DEP Specifications to the national 3DEP holdings </a:t>
            </a:r>
          </a:p>
          <a:p>
            <a:r>
              <a:rPr lang="en-US" dirty="0"/>
              <a:t>Federal Agencies </a:t>
            </a:r>
            <a:r>
              <a:rPr lang="en-US" dirty="0" smtClean="0"/>
              <a:t>should work with their </a:t>
            </a:r>
            <a:r>
              <a:rPr lang="en-US" dirty="0"/>
              <a:t>3DEP Working Group member </a:t>
            </a:r>
            <a:r>
              <a:rPr lang="en-US" dirty="0" smtClean="0"/>
              <a:t> to explore all 3DEP </a:t>
            </a:r>
            <a:r>
              <a:rPr lang="en-US" dirty="0"/>
              <a:t>acquisition </a:t>
            </a:r>
            <a:r>
              <a:rPr lang="en-US" dirty="0" smtClean="0"/>
              <a:t>options available within their agency.</a:t>
            </a:r>
            <a:endParaRPr lang="en-US" dirty="0"/>
          </a:p>
          <a:p>
            <a:r>
              <a:rPr lang="en-US" dirty="0"/>
              <a:t>Questions or assistance on any of the above?  Ask 3DEP: 3DEP@usgs.gov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125257"/>
              </p:ext>
            </p:extLst>
          </p:nvPr>
        </p:nvGraphicFramePr>
        <p:xfrm>
          <a:off x="914400" y="5105400"/>
          <a:ext cx="7551016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2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</a:t>
            </a:r>
            <a:r>
              <a:rPr lang="en-US" b="1" dirty="0" smtClean="0"/>
              <a:t>YOU</a:t>
            </a:r>
            <a:r>
              <a:rPr lang="en-US" dirty="0" smtClean="0"/>
              <a:t> do with 3DEP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013" y="3962400"/>
            <a:ext cx="3857787" cy="20418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Have you used 3DEP data?</a:t>
            </a:r>
          </a:p>
          <a:p>
            <a:r>
              <a:rPr lang="en-US" sz="2400" dirty="0" smtClean="0"/>
              <a:t>How do you plan to use 3DEP data?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Share applications and encourage innovation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7349" y="2580382"/>
            <a:ext cx="5844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006F4B"/>
                </a:solidFill>
              </a:rPr>
              <a:t>nationalmap.gov/3DEP  </a:t>
            </a:r>
            <a:r>
              <a:rPr lang="en-US" dirty="0" smtClean="0">
                <a:solidFill>
                  <a:srgbClr val="006F4B"/>
                </a:solidFill>
              </a:rPr>
              <a:t>Click on</a:t>
            </a:r>
            <a:r>
              <a:rPr lang="en-US" b="1" dirty="0" smtClean="0">
                <a:solidFill>
                  <a:srgbClr val="006F4B"/>
                </a:solidFill>
              </a:rPr>
              <a:t> Contact Us</a:t>
            </a:r>
            <a:endParaRPr lang="en-US" b="1" dirty="0">
              <a:solidFill>
                <a:srgbClr val="006F4B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95800" y="3757600"/>
            <a:ext cx="4422912" cy="2719400"/>
            <a:chOff x="663843" y="3540372"/>
            <a:chExt cx="4422912" cy="27194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4" t="38757" r="78811" b="22167"/>
            <a:stretch/>
          </p:blipFill>
          <p:spPr bwMode="auto">
            <a:xfrm>
              <a:off x="663843" y="3540372"/>
              <a:ext cx="1295400" cy="2719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48" t="37268" r="4982" b="7219"/>
            <a:stretch/>
          </p:blipFill>
          <p:spPr bwMode="auto">
            <a:xfrm>
              <a:off x="1992002" y="3540372"/>
              <a:ext cx="3094753" cy="27070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619932" y="1847383"/>
            <a:ext cx="6293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Share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your 3DEP data story:</a:t>
            </a:r>
          </a:p>
        </p:txBody>
      </p:sp>
    </p:spTree>
    <p:extLst>
      <p:ext uri="{BB962C8B-B14F-4D97-AF65-F5344CB8AC3E}">
        <p14:creationId xmlns:p14="http://schemas.microsoft.com/office/powerpoint/2010/main" val="42373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856129"/>
          </a:xfrm>
          <a:noFill/>
          <a:ln>
            <a:noFill/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kern="1200" dirty="0"/>
              <a:t>Become a part of </a:t>
            </a:r>
            <a:r>
              <a:rPr lang="en-US" dirty="0" smtClean="0"/>
              <a:t>3</a:t>
            </a:r>
            <a:r>
              <a:rPr lang="en-US" kern="1200" dirty="0" smtClean="0"/>
              <a:t>DEP</a:t>
            </a:r>
            <a:endParaRPr lang="en-US" kern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85237" y="1295400"/>
            <a:ext cx="7768163" cy="4799427"/>
            <a:chOff x="385237" y="1067386"/>
            <a:chExt cx="8309837" cy="4799427"/>
          </a:xfrm>
        </p:grpSpPr>
        <p:sp>
          <p:nvSpPr>
            <p:cNvPr id="9" name="Freeform 8"/>
            <p:cNvSpPr/>
            <p:nvPr/>
          </p:nvSpPr>
          <p:spPr>
            <a:xfrm>
              <a:off x="2746017" y="1067386"/>
              <a:ext cx="5949057" cy="738373"/>
            </a:xfrm>
            <a:custGeom>
              <a:avLst/>
              <a:gdLst>
                <a:gd name="connsiteX0" fmla="*/ 0 w 5949057"/>
                <a:gd name="connsiteY0" fmla="*/ 92297 h 738373"/>
                <a:gd name="connsiteX1" fmla="*/ 5579871 w 5949057"/>
                <a:gd name="connsiteY1" fmla="*/ 92297 h 738373"/>
                <a:gd name="connsiteX2" fmla="*/ 5579871 w 5949057"/>
                <a:gd name="connsiteY2" fmla="*/ 0 h 738373"/>
                <a:gd name="connsiteX3" fmla="*/ 5949057 w 5949057"/>
                <a:gd name="connsiteY3" fmla="*/ 369187 h 738373"/>
                <a:gd name="connsiteX4" fmla="*/ 5579871 w 5949057"/>
                <a:gd name="connsiteY4" fmla="*/ 738373 h 738373"/>
                <a:gd name="connsiteX5" fmla="*/ 5579871 w 5949057"/>
                <a:gd name="connsiteY5" fmla="*/ 646076 h 738373"/>
                <a:gd name="connsiteX6" fmla="*/ 0 w 5949057"/>
                <a:gd name="connsiteY6" fmla="*/ 646076 h 738373"/>
                <a:gd name="connsiteX7" fmla="*/ 0 w 5949057"/>
                <a:gd name="connsiteY7" fmla="*/ 92297 h 73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9057" h="738373">
                  <a:moveTo>
                    <a:pt x="0" y="92297"/>
                  </a:moveTo>
                  <a:lnTo>
                    <a:pt x="5579871" y="92297"/>
                  </a:lnTo>
                  <a:lnTo>
                    <a:pt x="5579871" y="0"/>
                  </a:lnTo>
                  <a:lnTo>
                    <a:pt x="5949057" y="369187"/>
                  </a:lnTo>
                  <a:lnTo>
                    <a:pt x="5579871" y="738373"/>
                  </a:lnTo>
                  <a:lnTo>
                    <a:pt x="5579871" y="646076"/>
                  </a:lnTo>
                  <a:lnTo>
                    <a:pt x="0" y="646076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90000"/>
              </a:schemeClr>
            </a:solidFill>
            <a:ln>
              <a:solidFill>
                <a:schemeClr val="bg2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104997" rIns="289590" bIns="104997" numCol="1" spcCol="1270" anchor="ctr" anchorCtr="0">
              <a:noAutofit/>
            </a:bodyPr>
            <a:lstStyle/>
            <a:p>
              <a:pPr marL="0" lvl="1" algn="l" defTabSz="889000" rtl="0"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2000" b="0" kern="1200" dirty="0" smtClean="0">
                  <a:latin typeface="+mj-lt"/>
                </a:rPr>
                <a:t>Share your </a:t>
              </a:r>
              <a:r>
                <a:rPr lang="en-US" sz="2000" b="0" kern="1200" dirty="0" err="1" smtClean="0">
                  <a:latin typeface="+mj-lt"/>
                </a:rPr>
                <a:t>lidar</a:t>
              </a:r>
              <a:r>
                <a:rPr lang="en-US" sz="2000" b="0" kern="1200" dirty="0" smtClean="0">
                  <a:latin typeface="+mj-lt"/>
                </a:rPr>
                <a:t> requirements </a:t>
              </a:r>
              <a:endParaRPr lang="en-US" sz="2000" kern="1200" dirty="0">
                <a:latin typeface="+mj-lt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85237" y="1067386"/>
              <a:ext cx="2360780" cy="738373"/>
            </a:xfrm>
            <a:custGeom>
              <a:avLst/>
              <a:gdLst>
                <a:gd name="connsiteX0" fmla="*/ 0 w 2360780"/>
                <a:gd name="connsiteY0" fmla="*/ 123065 h 738373"/>
                <a:gd name="connsiteX1" fmla="*/ 123065 w 2360780"/>
                <a:gd name="connsiteY1" fmla="*/ 0 h 738373"/>
                <a:gd name="connsiteX2" fmla="*/ 2237715 w 2360780"/>
                <a:gd name="connsiteY2" fmla="*/ 0 h 738373"/>
                <a:gd name="connsiteX3" fmla="*/ 2360780 w 2360780"/>
                <a:gd name="connsiteY3" fmla="*/ 123065 h 738373"/>
                <a:gd name="connsiteX4" fmla="*/ 2360780 w 2360780"/>
                <a:gd name="connsiteY4" fmla="*/ 615308 h 738373"/>
                <a:gd name="connsiteX5" fmla="*/ 2237715 w 2360780"/>
                <a:gd name="connsiteY5" fmla="*/ 738373 h 738373"/>
                <a:gd name="connsiteX6" fmla="*/ 123065 w 2360780"/>
                <a:gd name="connsiteY6" fmla="*/ 738373 h 738373"/>
                <a:gd name="connsiteX7" fmla="*/ 0 w 2360780"/>
                <a:gd name="connsiteY7" fmla="*/ 615308 h 738373"/>
                <a:gd name="connsiteX8" fmla="*/ 0 w 2360780"/>
                <a:gd name="connsiteY8" fmla="*/ 123065 h 73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780" h="738373">
                  <a:moveTo>
                    <a:pt x="0" y="123065"/>
                  </a:moveTo>
                  <a:cubicBezTo>
                    <a:pt x="0" y="55098"/>
                    <a:pt x="55098" y="0"/>
                    <a:pt x="123065" y="0"/>
                  </a:cubicBezTo>
                  <a:lnTo>
                    <a:pt x="2237715" y="0"/>
                  </a:lnTo>
                  <a:cubicBezTo>
                    <a:pt x="2305682" y="0"/>
                    <a:pt x="2360780" y="55098"/>
                    <a:pt x="2360780" y="123065"/>
                  </a:cubicBezTo>
                  <a:lnTo>
                    <a:pt x="2360780" y="615308"/>
                  </a:lnTo>
                  <a:cubicBezTo>
                    <a:pt x="2360780" y="683275"/>
                    <a:pt x="2305682" y="738373"/>
                    <a:pt x="2237715" y="738373"/>
                  </a:cubicBezTo>
                  <a:lnTo>
                    <a:pt x="123065" y="738373"/>
                  </a:lnTo>
                  <a:cubicBezTo>
                    <a:pt x="55098" y="738373"/>
                    <a:pt x="0" y="683275"/>
                    <a:pt x="0" y="615308"/>
                  </a:cubicBezTo>
                  <a:lnTo>
                    <a:pt x="0" y="123065"/>
                  </a:lnTo>
                  <a:close/>
                </a:path>
              </a:pathLst>
            </a:custGeom>
            <a:solidFill>
              <a:srgbClr val="006F4B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0344" tIns="93194" rIns="150344" bIns="93194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0" kern="1200" dirty="0" smtClean="0">
                  <a:latin typeface="+mj-lt"/>
                </a:rPr>
                <a:t>Coordinate</a:t>
              </a:r>
              <a:endParaRPr lang="en-US" sz="3000" kern="1200" dirty="0">
                <a:latin typeface="+mj-lt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46017" y="1879596"/>
              <a:ext cx="5949057" cy="738373"/>
            </a:xfrm>
            <a:custGeom>
              <a:avLst/>
              <a:gdLst>
                <a:gd name="connsiteX0" fmla="*/ 0 w 5949057"/>
                <a:gd name="connsiteY0" fmla="*/ 92297 h 738373"/>
                <a:gd name="connsiteX1" fmla="*/ 5579871 w 5949057"/>
                <a:gd name="connsiteY1" fmla="*/ 92297 h 738373"/>
                <a:gd name="connsiteX2" fmla="*/ 5579871 w 5949057"/>
                <a:gd name="connsiteY2" fmla="*/ 0 h 738373"/>
                <a:gd name="connsiteX3" fmla="*/ 5949057 w 5949057"/>
                <a:gd name="connsiteY3" fmla="*/ 369187 h 738373"/>
                <a:gd name="connsiteX4" fmla="*/ 5579871 w 5949057"/>
                <a:gd name="connsiteY4" fmla="*/ 738373 h 738373"/>
                <a:gd name="connsiteX5" fmla="*/ 5579871 w 5949057"/>
                <a:gd name="connsiteY5" fmla="*/ 646076 h 738373"/>
                <a:gd name="connsiteX6" fmla="*/ 0 w 5949057"/>
                <a:gd name="connsiteY6" fmla="*/ 646076 h 738373"/>
                <a:gd name="connsiteX7" fmla="*/ 0 w 5949057"/>
                <a:gd name="connsiteY7" fmla="*/ 92297 h 73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9057" h="738373">
                  <a:moveTo>
                    <a:pt x="0" y="92297"/>
                  </a:moveTo>
                  <a:lnTo>
                    <a:pt x="5579871" y="92297"/>
                  </a:lnTo>
                  <a:lnTo>
                    <a:pt x="5579871" y="0"/>
                  </a:lnTo>
                  <a:lnTo>
                    <a:pt x="5949057" y="369187"/>
                  </a:lnTo>
                  <a:lnTo>
                    <a:pt x="5579871" y="738373"/>
                  </a:lnTo>
                  <a:lnTo>
                    <a:pt x="5579871" y="646076"/>
                  </a:lnTo>
                  <a:lnTo>
                    <a:pt x="0" y="646076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90000"/>
              </a:schemeClr>
            </a:solidFill>
            <a:ln>
              <a:solidFill>
                <a:schemeClr val="bg2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104997" rIns="289590" bIns="104997" numCol="1" spcCol="1270" anchor="ctr" anchorCtr="0">
              <a:noAutofit/>
            </a:bodyPr>
            <a:lstStyle/>
            <a:p>
              <a:pPr marL="0" lvl="1" algn="l" defTabSz="889000" rtl="0"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2000" dirty="0">
                  <a:latin typeface="+mj-lt"/>
                </a:rPr>
                <a:t>Through</a:t>
              </a:r>
              <a:r>
                <a:rPr lang="en-US" sz="2000" b="0" kern="1200" dirty="0" smtClean="0"/>
                <a:t> </a:t>
              </a:r>
              <a:r>
                <a:rPr lang="en-US" sz="2000" dirty="0">
                  <a:latin typeface="+mj-lt"/>
                </a:rPr>
                <a:t>3DEP</a:t>
              </a:r>
              <a:r>
                <a:rPr lang="en-US" sz="2000" b="0" kern="1200" dirty="0" smtClean="0"/>
                <a:t> </a:t>
              </a:r>
              <a:r>
                <a:rPr lang="en-US" sz="2000" dirty="0">
                  <a:latin typeface="+mj-lt"/>
                </a:rPr>
                <a:t>for</a:t>
              </a:r>
              <a:r>
                <a:rPr lang="en-US" sz="2000" b="0" kern="1200" dirty="0" smtClean="0"/>
                <a:t> </a:t>
              </a:r>
              <a:r>
                <a:rPr lang="en-US" sz="2000" dirty="0">
                  <a:latin typeface="+mj-lt"/>
                </a:rPr>
                <a:t>new</a:t>
              </a:r>
              <a:r>
                <a:rPr lang="en-US" sz="2000" b="0" kern="1200" dirty="0" smtClean="0"/>
                <a:t> </a:t>
              </a:r>
              <a:r>
                <a:rPr lang="en-US" sz="2000" dirty="0">
                  <a:latin typeface="+mj-lt"/>
                </a:rPr>
                <a:t>acquisitions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5237" y="1879596"/>
              <a:ext cx="2360780" cy="738373"/>
            </a:xfrm>
            <a:custGeom>
              <a:avLst/>
              <a:gdLst>
                <a:gd name="connsiteX0" fmla="*/ 0 w 2360780"/>
                <a:gd name="connsiteY0" fmla="*/ 123065 h 738373"/>
                <a:gd name="connsiteX1" fmla="*/ 123065 w 2360780"/>
                <a:gd name="connsiteY1" fmla="*/ 0 h 738373"/>
                <a:gd name="connsiteX2" fmla="*/ 2237715 w 2360780"/>
                <a:gd name="connsiteY2" fmla="*/ 0 h 738373"/>
                <a:gd name="connsiteX3" fmla="*/ 2360780 w 2360780"/>
                <a:gd name="connsiteY3" fmla="*/ 123065 h 738373"/>
                <a:gd name="connsiteX4" fmla="*/ 2360780 w 2360780"/>
                <a:gd name="connsiteY4" fmla="*/ 615308 h 738373"/>
                <a:gd name="connsiteX5" fmla="*/ 2237715 w 2360780"/>
                <a:gd name="connsiteY5" fmla="*/ 738373 h 738373"/>
                <a:gd name="connsiteX6" fmla="*/ 123065 w 2360780"/>
                <a:gd name="connsiteY6" fmla="*/ 738373 h 738373"/>
                <a:gd name="connsiteX7" fmla="*/ 0 w 2360780"/>
                <a:gd name="connsiteY7" fmla="*/ 615308 h 738373"/>
                <a:gd name="connsiteX8" fmla="*/ 0 w 2360780"/>
                <a:gd name="connsiteY8" fmla="*/ 123065 h 73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780" h="738373">
                  <a:moveTo>
                    <a:pt x="0" y="123065"/>
                  </a:moveTo>
                  <a:cubicBezTo>
                    <a:pt x="0" y="55098"/>
                    <a:pt x="55098" y="0"/>
                    <a:pt x="123065" y="0"/>
                  </a:cubicBezTo>
                  <a:lnTo>
                    <a:pt x="2237715" y="0"/>
                  </a:lnTo>
                  <a:cubicBezTo>
                    <a:pt x="2305682" y="0"/>
                    <a:pt x="2360780" y="55098"/>
                    <a:pt x="2360780" y="123065"/>
                  </a:cubicBezTo>
                  <a:lnTo>
                    <a:pt x="2360780" y="615308"/>
                  </a:lnTo>
                  <a:cubicBezTo>
                    <a:pt x="2360780" y="683275"/>
                    <a:pt x="2305682" y="738373"/>
                    <a:pt x="2237715" y="738373"/>
                  </a:cubicBezTo>
                  <a:lnTo>
                    <a:pt x="123065" y="738373"/>
                  </a:lnTo>
                  <a:cubicBezTo>
                    <a:pt x="55098" y="738373"/>
                    <a:pt x="0" y="683275"/>
                    <a:pt x="0" y="615308"/>
                  </a:cubicBezTo>
                  <a:lnTo>
                    <a:pt x="0" y="123065"/>
                  </a:lnTo>
                  <a:close/>
                </a:path>
              </a:pathLst>
            </a:custGeom>
            <a:solidFill>
              <a:srgbClr val="006F4B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0344" tIns="93194" rIns="150344" bIns="93194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0" kern="1200" dirty="0" smtClean="0">
                  <a:latin typeface="+mj-lt"/>
                </a:rPr>
                <a:t>Partner</a:t>
              </a:r>
              <a:endParaRPr lang="en-US" sz="3000" kern="1200" dirty="0">
                <a:latin typeface="+mj-lt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46017" y="2691807"/>
              <a:ext cx="5949057" cy="738373"/>
            </a:xfrm>
            <a:custGeom>
              <a:avLst/>
              <a:gdLst>
                <a:gd name="connsiteX0" fmla="*/ 0 w 5949057"/>
                <a:gd name="connsiteY0" fmla="*/ 92297 h 738373"/>
                <a:gd name="connsiteX1" fmla="*/ 5579871 w 5949057"/>
                <a:gd name="connsiteY1" fmla="*/ 92297 h 738373"/>
                <a:gd name="connsiteX2" fmla="*/ 5579871 w 5949057"/>
                <a:gd name="connsiteY2" fmla="*/ 0 h 738373"/>
                <a:gd name="connsiteX3" fmla="*/ 5949057 w 5949057"/>
                <a:gd name="connsiteY3" fmla="*/ 369187 h 738373"/>
                <a:gd name="connsiteX4" fmla="*/ 5579871 w 5949057"/>
                <a:gd name="connsiteY4" fmla="*/ 738373 h 738373"/>
                <a:gd name="connsiteX5" fmla="*/ 5579871 w 5949057"/>
                <a:gd name="connsiteY5" fmla="*/ 646076 h 738373"/>
                <a:gd name="connsiteX6" fmla="*/ 0 w 5949057"/>
                <a:gd name="connsiteY6" fmla="*/ 646076 h 738373"/>
                <a:gd name="connsiteX7" fmla="*/ 0 w 5949057"/>
                <a:gd name="connsiteY7" fmla="*/ 92297 h 73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9057" h="738373">
                  <a:moveTo>
                    <a:pt x="0" y="92297"/>
                  </a:moveTo>
                  <a:lnTo>
                    <a:pt x="5579871" y="92297"/>
                  </a:lnTo>
                  <a:lnTo>
                    <a:pt x="5579871" y="0"/>
                  </a:lnTo>
                  <a:lnTo>
                    <a:pt x="5949057" y="369187"/>
                  </a:lnTo>
                  <a:lnTo>
                    <a:pt x="5579871" y="738373"/>
                  </a:lnTo>
                  <a:lnTo>
                    <a:pt x="5579871" y="646076"/>
                  </a:lnTo>
                  <a:lnTo>
                    <a:pt x="0" y="646076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90000"/>
              </a:schemeClr>
            </a:solidFill>
            <a:ln>
              <a:solidFill>
                <a:schemeClr val="bg2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104997" rIns="289590" bIns="104997" numCol="1" spcCol="1270" anchor="ctr" anchorCtr="0">
              <a:noAutofit/>
            </a:bodyPr>
            <a:lstStyle/>
            <a:p>
              <a:pPr marL="0" lvl="1" algn="l" defTabSz="889000" rtl="0"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2000" dirty="0">
                  <a:latin typeface="+mj-lt"/>
                </a:rPr>
                <a:t>Participation</a:t>
              </a:r>
              <a:r>
                <a:rPr lang="en-US" sz="2000" b="0" kern="1200" dirty="0" smtClean="0"/>
                <a:t> </a:t>
              </a:r>
              <a:r>
                <a:rPr lang="en-US" sz="2000" dirty="0">
                  <a:latin typeface="+mj-lt"/>
                </a:rPr>
                <a:t>to</a:t>
              </a:r>
              <a:r>
                <a:rPr lang="en-US" sz="2000" b="0" kern="1200" dirty="0" smtClean="0"/>
                <a:t> </a:t>
              </a:r>
              <a:r>
                <a:rPr lang="en-US" sz="2000" dirty="0">
                  <a:latin typeface="+mj-lt"/>
                </a:rPr>
                <a:t>increase</a:t>
              </a:r>
              <a:r>
                <a:rPr lang="en-US" sz="2000" b="0" kern="1200" dirty="0" smtClean="0"/>
                <a:t> </a:t>
              </a:r>
              <a:r>
                <a:rPr lang="en-US" sz="2000" dirty="0">
                  <a:latin typeface="+mj-lt"/>
                </a:rPr>
                <a:t>economies</a:t>
              </a:r>
              <a:r>
                <a:rPr lang="en-US" sz="2000" b="0" kern="1200" dirty="0" smtClean="0"/>
                <a:t> </a:t>
              </a:r>
              <a:r>
                <a:rPr lang="en-US" sz="2000" dirty="0">
                  <a:latin typeface="+mj-lt"/>
                </a:rPr>
                <a:t>of</a:t>
              </a:r>
              <a:r>
                <a:rPr lang="en-US" sz="2000" b="0" kern="1200" dirty="0" smtClean="0"/>
                <a:t> </a:t>
              </a:r>
              <a:r>
                <a:rPr lang="en-US" sz="2000" dirty="0">
                  <a:latin typeface="+mj-lt"/>
                </a:rPr>
                <a:t>scale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85237" y="2691807"/>
              <a:ext cx="2360780" cy="738373"/>
            </a:xfrm>
            <a:custGeom>
              <a:avLst/>
              <a:gdLst>
                <a:gd name="connsiteX0" fmla="*/ 0 w 2360780"/>
                <a:gd name="connsiteY0" fmla="*/ 123065 h 738373"/>
                <a:gd name="connsiteX1" fmla="*/ 123065 w 2360780"/>
                <a:gd name="connsiteY1" fmla="*/ 0 h 738373"/>
                <a:gd name="connsiteX2" fmla="*/ 2237715 w 2360780"/>
                <a:gd name="connsiteY2" fmla="*/ 0 h 738373"/>
                <a:gd name="connsiteX3" fmla="*/ 2360780 w 2360780"/>
                <a:gd name="connsiteY3" fmla="*/ 123065 h 738373"/>
                <a:gd name="connsiteX4" fmla="*/ 2360780 w 2360780"/>
                <a:gd name="connsiteY4" fmla="*/ 615308 h 738373"/>
                <a:gd name="connsiteX5" fmla="*/ 2237715 w 2360780"/>
                <a:gd name="connsiteY5" fmla="*/ 738373 h 738373"/>
                <a:gd name="connsiteX6" fmla="*/ 123065 w 2360780"/>
                <a:gd name="connsiteY6" fmla="*/ 738373 h 738373"/>
                <a:gd name="connsiteX7" fmla="*/ 0 w 2360780"/>
                <a:gd name="connsiteY7" fmla="*/ 615308 h 738373"/>
                <a:gd name="connsiteX8" fmla="*/ 0 w 2360780"/>
                <a:gd name="connsiteY8" fmla="*/ 123065 h 73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780" h="738373">
                  <a:moveTo>
                    <a:pt x="0" y="123065"/>
                  </a:moveTo>
                  <a:cubicBezTo>
                    <a:pt x="0" y="55098"/>
                    <a:pt x="55098" y="0"/>
                    <a:pt x="123065" y="0"/>
                  </a:cubicBezTo>
                  <a:lnTo>
                    <a:pt x="2237715" y="0"/>
                  </a:lnTo>
                  <a:cubicBezTo>
                    <a:pt x="2305682" y="0"/>
                    <a:pt x="2360780" y="55098"/>
                    <a:pt x="2360780" y="123065"/>
                  </a:cubicBezTo>
                  <a:lnTo>
                    <a:pt x="2360780" y="615308"/>
                  </a:lnTo>
                  <a:cubicBezTo>
                    <a:pt x="2360780" y="683275"/>
                    <a:pt x="2305682" y="738373"/>
                    <a:pt x="2237715" y="738373"/>
                  </a:cubicBezTo>
                  <a:lnTo>
                    <a:pt x="123065" y="738373"/>
                  </a:lnTo>
                  <a:cubicBezTo>
                    <a:pt x="55098" y="738373"/>
                    <a:pt x="0" y="683275"/>
                    <a:pt x="0" y="615308"/>
                  </a:cubicBezTo>
                  <a:lnTo>
                    <a:pt x="0" y="123065"/>
                  </a:lnTo>
                  <a:close/>
                </a:path>
              </a:pathLst>
            </a:custGeom>
            <a:solidFill>
              <a:srgbClr val="006F4B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0344" tIns="93194" rIns="150344" bIns="93194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0" kern="1200" dirty="0" smtClean="0">
                  <a:latin typeface="+mj-lt"/>
                </a:rPr>
                <a:t>Promote</a:t>
              </a:r>
              <a:endParaRPr lang="en-US" sz="3000" kern="1200" dirty="0">
                <a:latin typeface="+mj-lt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746017" y="3504018"/>
              <a:ext cx="5949057" cy="738373"/>
            </a:xfrm>
            <a:custGeom>
              <a:avLst/>
              <a:gdLst>
                <a:gd name="connsiteX0" fmla="*/ 0 w 5949057"/>
                <a:gd name="connsiteY0" fmla="*/ 92297 h 738373"/>
                <a:gd name="connsiteX1" fmla="*/ 5579871 w 5949057"/>
                <a:gd name="connsiteY1" fmla="*/ 92297 h 738373"/>
                <a:gd name="connsiteX2" fmla="*/ 5579871 w 5949057"/>
                <a:gd name="connsiteY2" fmla="*/ 0 h 738373"/>
                <a:gd name="connsiteX3" fmla="*/ 5949057 w 5949057"/>
                <a:gd name="connsiteY3" fmla="*/ 369187 h 738373"/>
                <a:gd name="connsiteX4" fmla="*/ 5579871 w 5949057"/>
                <a:gd name="connsiteY4" fmla="*/ 738373 h 738373"/>
                <a:gd name="connsiteX5" fmla="*/ 5579871 w 5949057"/>
                <a:gd name="connsiteY5" fmla="*/ 646076 h 738373"/>
                <a:gd name="connsiteX6" fmla="*/ 0 w 5949057"/>
                <a:gd name="connsiteY6" fmla="*/ 646076 h 738373"/>
                <a:gd name="connsiteX7" fmla="*/ 0 w 5949057"/>
                <a:gd name="connsiteY7" fmla="*/ 92297 h 73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9057" h="738373">
                  <a:moveTo>
                    <a:pt x="0" y="92297"/>
                  </a:moveTo>
                  <a:lnTo>
                    <a:pt x="5579871" y="92297"/>
                  </a:lnTo>
                  <a:lnTo>
                    <a:pt x="5579871" y="0"/>
                  </a:lnTo>
                  <a:lnTo>
                    <a:pt x="5949057" y="369187"/>
                  </a:lnTo>
                  <a:lnTo>
                    <a:pt x="5579871" y="738373"/>
                  </a:lnTo>
                  <a:lnTo>
                    <a:pt x="5579871" y="646076"/>
                  </a:lnTo>
                  <a:lnTo>
                    <a:pt x="0" y="646076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90000"/>
              </a:schemeClr>
            </a:solidFill>
            <a:ln>
              <a:solidFill>
                <a:schemeClr val="bg2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102457" rIns="287050" bIns="102457" numCol="1" spcCol="1270" anchor="ctr" anchorCtr="0">
              <a:noAutofit/>
            </a:bodyPr>
            <a:lstStyle/>
            <a:p>
              <a:pPr marL="0" lvl="1" algn="l" defTabSz="711200" rtl="0"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800" dirty="0">
                  <a:latin typeface="+mj-lt"/>
                </a:rPr>
                <a:t>Ensure </a:t>
              </a:r>
              <a:r>
                <a:rPr lang="en-US" sz="1800" dirty="0" err="1">
                  <a:latin typeface="+mj-lt"/>
                </a:rPr>
                <a:t>lidar</a:t>
              </a:r>
              <a:r>
                <a:rPr lang="en-US" sz="1800" dirty="0">
                  <a:latin typeface="+mj-lt"/>
                </a:rPr>
                <a:t> data investments meet 3DEP specifications and contribute to 3DEP holdings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5237" y="3504018"/>
              <a:ext cx="2360780" cy="738373"/>
            </a:xfrm>
            <a:custGeom>
              <a:avLst/>
              <a:gdLst>
                <a:gd name="connsiteX0" fmla="*/ 0 w 2360780"/>
                <a:gd name="connsiteY0" fmla="*/ 123065 h 738373"/>
                <a:gd name="connsiteX1" fmla="*/ 123065 w 2360780"/>
                <a:gd name="connsiteY1" fmla="*/ 0 h 738373"/>
                <a:gd name="connsiteX2" fmla="*/ 2237715 w 2360780"/>
                <a:gd name="connsiteY2" fmla="*/ 0 h 738373"/>
                <a:gd name="connsiteX3" fmla="*/ 2360780 w 2360780"/>
                <a:gd name="connsiteY3" fmla="*/ 123065 h 738373"/>
                <a:gd name="connsiteX4" fmla="*/ 2360780 w 2360780"/>
                <a:gd name="connsiteY4" fmla="*/ 615308 h 738373"/>
                <a:gd name="connsiteX5" fmla="*/ 2237715 w 2360780"/>
                <a:gd name="connsiteY5" fmla="*/ 738373 h 738373"/>
                <a:gd name="connsiteX6" fmla="*/ 123065 w 2360780"/>
                <a:gd name="connsiteY6" fmla="*/ 738373 h 738373"/>
                <a:gd name="connsiteX7" fmla="*/ 0 w 2360780"/>
                <a:gd name="connsiteY7" fmla="*/ 615308 h 738373"/>
                <a:gd name="connsiteX8" fmla="*/ 0 w 2360780"/>
                <a:gd name="connsiteY8" fmla="*/ 123065 h 73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780" h="738373">
                  <a:moveTo>
                    <a:pt x="0" y="123065"/>
                  </a:moveTo>
                  <a:cubicBezTo>
                    <a:pt x="0" y="55098"/>
                    <a:pt x="55098" y="0"/>
                    <a:pt x="123065" y="0"/>
                  </a:cubicBezTo>
                  <a:lnTo>
                    <a:pt x="2237715" y="0"/>
                  </a:lnTo>
                  <a:cubicBezTo>
                    <a:pt x="2305682" y="0"/>
                    <a:pt x="2360780" y="55098"/>
                    <a:pt x="2360780" y="123065"/>
                  </a:cubicBezTo>
                  <a:lnTo>
                    <a:pt x="2360780" y="615308"/>
                  </a:lnTo>
                  <a:cubicBezTo>
                    <a:pt x="2360780" y="683275"/>
                    <a:pt x="2305682" y="738373"/>
                    <a:pt x="2237715" y="738373"/>
                  </a:cubicBezTo>
                  <a:lnTo>
                    <a:pt x="123065" y="738373"/>
                  </a:lnTo>
                  <a:cubicBezTo>
                    <a:pt x="55098" y="738373"/>
                    <a:pt x="0" y="683275"/>
                    <a:pt x="0" y="615308"/>
                  </a:cubicBezTo>
                  <a:lnTo>
                    <a:pt x="0" y="123065"/>
                  </a:lnTo>
                  <a:close/>
                </a:path>
              </a:pathLst>
            </a:custGeom>
            <a:solidFill>
              <a:srgbClr val="006F4B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0344" tIns="93194" rIns="150344" bIns="93194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0" kern="1200" dirty="0" smtClean="0">
                  <a:latin typeface="+mj-lt"/>
                </a:rPr>
                <a:t>Contribute</a:t>
              </a:r>
              <a:endParaRPr lang="en-US" sz="3000" kern="1200" dirty="0">
                <a:latin typeface="+mj-lt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746017" y="4316229"/>
              <a:ext cx="5949057" cy="738373"/>
            </a:xfrm>
            <a:custGeom>
              <a:avLst/>
              <a:gdLst>
                <a:gd name="connsiteX0" fmla="*/ 0 w 5949057"/>
                <a:gd name="connsiteY0" fmla="*/ 92297 h 738373"/>
                <a:gd name="connsiteX1" fmla="*/ 5579871 w 5949057"/>
                <a:gd name="connsiteY1" fmla="*/ 92297 h 738373"/>
                <a:gd name="connsiteX2" fmla="*/ 5579871 w 5949057"/>
                <a:gd name="connsiteY2" fmla="*/ 0 h 738373"/>
                <a:gd name="connsiteX3" fmla="*/ 5949057 w 5949057"/>
                <a:gd name="connsiteY3" fmla="*/ 369187 h 738373"/>
                <a:gd name="connsiteX4" fmla="*/ 5579871 w 5949057"/>
                <a:gd name="connsiteY4" fmla="*/ 738373 h 738373"/>
                <a:gd name="connsiteX5" fmla="*/ 5579871 w 5949057"/>
                <a:gd name="connsiteY5" fmla="*/ 646076 h 738373"/>
                <a:gd name="connsiteX6" fmla="*/ 0 w 5949057"/>
                <a:gd name="connsiteY6" fmla="*/ 646076 h 738373"/>
                <a:gd name="connsiteX7" fmla="*/ 0 w 5949057"/>
                <a:gd name="connsiteY7" fmla="*/ 92297 h 73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9057" h="738373">
                  <a:moveTo>
                    <a:pt x="0" y="92297"/>
                  </a:moveTo>
                  <a:lnTo>
                    <a:pt x="5579871" y="92297"/>
                  </a:lnTo>
                  <a:lnTo>
                    <a:pt x="5579871" y="0"/>
                  </a:lnTo>
                  <a:lnTo>
                    <a:pt x="5949057" y="369187"/>
                  </a:lnTo>
                  <a:lnTo>
                    <a:pt x="5579871" y="738373"/>
                  </a:lnTo>
                  <a:lnTo>
                    <a:pt x="5579871" y="646076"/>
                  </a:lnTo>
                  <a:lnTo>
                    <a:pt x="0" y="646076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90000"/>
              </a:schemeClr>
            </a:solidFill>
            <a:ln>
              <a:solidFill>
                <a:schemeClr val="bg2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104997" rIns="289590" bIns="104997" numCol="1" spcCol="1270" anchor="ctr" anchorCtr="0">
              <a:noAutofit/>
            </a:bodyPr>
            <a:lstStyle/>
            <a:p>
              <a:pPr marL="0" lvl="1" algn="l" defTabSz="889000" rtl="0"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800" dirty="0">
                  <a:latin typeface="+mj-lt"/>
                </a:rPr>
                <a:t>Provide</a:t>
              </a:r>
              <a:r>
                <a:rPr lang="en-US" sz="1800" b="0" kern="1200" dirty="0" smtClean="0">
                  <a:latin typeface="+mj-lt"/>
                </a:rPr>
                <a:t> </a:t>
              </a:r>
              <a:r>
                <a:rPr lang="en-US" sz="1800" dirty="0">
                  <a:latin typeface="+mj-lt"/>
                </a:rPr>
                <a:t>input</a:t>
              </a:r>
              <a:r>
                <a:rPr lang="en-US" sz="1800" b="0" kern="1200" dirty="0" smtClean="0">
                  <a:latin typeface="+mj-lt"/>
                </a:rPr>
                <a:t> </a:t>
              </a:r>
              <a:r>
                <a:rPr lang="en-US" sz="1800" dirty="0">
                  <a:latin typeface="+mj-lt"/>
                </a:rPr>
                <a:t>to help refine and evolve the process to meet your needs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85237" y="4316229"/>
              <a:ext cx="2360780" cy="738373"/>
            </a:xfrm>
            <a:custGeom>
              <a:avLst/>
              <a:gdLst>
                <a:gd name="connsiteX0" fmla="*/ 0 w 2360780"/>
                <a:gd name="connsiteY0" fmla="*/ 123065 h 738373"/>
                <a:gd name="connsiteX1" fmla="*/ 123065 w 2360780"/>
                <a:gd name="connsiteY1" fmla="*/ 0 h 738373"/>
                <a:gd name="connsiteX2" fmla="*/ 2237715 w 2360780"/>
                <a:gd name="connsiteY2" fmla="*/ 0 h 738373"/>
                <a:gd name="connsiteX3" fmla="*/ 2360780 w 2360780"/>
                <a:gd name="connsiteY3" fmla="*/ 123065 h 738373"/>
                <a:gd name="connsiteX4" fmla="*/ 2360780 w 2360780"/>
                <a:gd name="connsiteY4" fmla="*/ 615308 h 738373"/>
                <a:gd name="connsiteX5" fmla="*/ 2237715 w 2360780"/>
                <a:gd name="connsiteY5" fmla="*/ 738373 h 738373"/>
                <a:gd name="connsiteX6" fmla="*/ 123065 w 2360780"/>
                <a:gd name="connsiteY6" fmla="*/ 738373 h 738373"/>
                <a:gd name="connsiteX7" fmla="*/ 0 w 2360780"/>
                <a:gd name="connsiteY7" fmla="*/ 615308 h 738373"/>
                <a:gd name="connsiteX8" fmla="*/ 0 w 2360780"/>
                <a:gd name="connsiteY8" fmla="*/ 123065 h 73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780" h="738373">
                  <a:moveTo>
                    <a:pt x="0" y="123065"/>
                  </a:moveTo>
                  <a:cubicBezTo>
                    <a:pt x="0" y="55098"/>
                    <a:pt x="55098" y="0"/>
                    <a:pt x="123065" y="0"/>
                  </a:cubicBezTo>
                  <a:lnTo>
                    <a:pt x="2237715" y="0"/>
                  </a:lnTo>
                  <a:cubicBezTo>
                    <a:pt x="2305682" y="0"/>
                    <a:pt x="2360780" y="55098"/>
                    <a:pt x="2360780" y="123065"/>
                  </a:cubicBezTo>
                  <a:lnTo>
                    <a:pt x="2360780" y="615308"/>
                  </a:lnTo>
                  <a:cubicBezTo>
                    <a:pt x="2360780" y="683275"/>
                    <a:pt x="2305682" y="738373"/>
                    <a:pt x="2237715" y="738373"/>
                  </a:cubicBezTo>
                  <a:lnTo>
                    <a:pt x="123065" y="738373"/>
                  </a:lnTo>
                  <a:cubicBezTo>
                    <a:pt x="55098" y="738373"/>
                    <a:pt x="0" y="683275"/>
                    <a:pt x="0" y="615308"/>
                  </a:cubicBezTo>
                  <a:lnTo>
                    <a:pt x="0" y="123065"/>
                  </a:lnTo>
                  <a:close/>
                </a:path>
              </a:pathLst>
            </a:custGeom>
            <a:solidFill>
              <a:srgbClr val="006F4B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0344" tIns="93194" rIns="150344" bIns="93194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0" kern="1200" dirty="0" smtClean="0">
                  <a:latin typeface="+mj-lt"/>
                </a:rPr>
                <a:t>Engage</a:t>
              </a:r>
              <a:endParaRPr lang="en-US" sz="3000" kern="1200" dirty="0">
                <a:latin typeface="+mj-lt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746017" y="5128440"/>
              <a:ext cx="5949057" cy="738373"/>
            </a:xfrm>
            <a:custGeom>
              <a:avLst/>
              <a:gdLst>
                <a:gd name="connsiteX0" fmla="*/ 0 w 5949057"/>
                <a:gd name="connsiteY0" fmla="*/ 92297 h 738373"/>
                <a:gd name="connsiteX1" fmla="*/ 5579871 w 5949057"/>
                <a:gd name="connsiteY1" fmla="*/ 92297 h 738373"/>
                <a:gd name="connsiteX2" fmla="*/ 5579871 w 5949057"/>
                <a:gd name="connsiteY2" fmla="*/ 0 h 738373"/>
                <a:gd name="connsiteX3" fmla="*/ 5949057 w 5949057"/>
                <a:gd name="connsiteY3" fmla="*/ 369187 h 738373"/>
                <a:gd name="connsiteX4" fmla="*/ 5579871 w 5949057"/>
                <a:gd name="connsiteY4" fmla="*/ 738373 h 738373"/>
                <a:gd name="connsiteX5" fmla="*/ 5579871 w 5949057"/>
                <a:gd name="connsiteY5" fmla="*/ 646076 h 738373"/>
                <a:gd name="connsiteX6" fmla="*/ 0 w 5949057"/>
                <a:gd name="connsiteY6" fmla="*/ 646076 h 738373"/>
                <a:gd name="connsiteX7" fmla="*/ 0 w 5949057"/>
                <a:gd name="connsiteY7" fmla="*/ 92297 h 73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49057" h="738373">
                  <a:moveTo>
                    <a:pt x="0" y="92297"/>
                  </a:moveTo>
                  <a:lnTo>
                    <a:pt x="5579871" y="92297"/>
                  </a:lnTo>
                  <a:lnTo>
                    <a:pt x="5579871" y="0"/>
                  </a:lnTo>
                  <a:lnTo>
                    <a:pt x="5949057" y="369187"/>
                  </a:lnTo>
                  <a:lnTo>
                    <a:pt x="5579871" y="738373"/>
                  </a:lnTo>
                  <a:lnTo>
                    <a:pt x="5579871" y="646076"/>
                  </a:lnTo>
                  <a:lnTo>
                    <a:pt x="0" y="646076"/>
                  </a:lnTo>
                  <a:lnTo>
                    <a:pt x="0" y="92297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90000"/>
              </a:schemeClr>
            </a:solidFill>
            <a:ln>
              <a:solidFill>
                <a:schemeClr val="bg2">
                  <a:lumMod val="60000"/>
                  <a:lumOff val="40000"/>
                  <a:alpha val="90000"/>
                </a:schemeClr>
              </a:solidFill>
            </a:ln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104997" rIns="289590" bIns="104997" numCol="1" spcCol="1270" anchor="ctr" anchorCtr="0">
              <a:noAutofit/>
            </a:bodyPr>
            <a:lstStyle/>
            <a:p>
              <a:pPr marL="0" lvl="1" algn="l" defTabSz="889000" rtl="0"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2000" dirty="0">
                  <a:latin typeface="+mj-lt"/>
                </a:rPr>
                <a:t>Share</a:t>
              </a:r>
              <a:r>
                <a:rPr lang="en-US" sz="2000" b="0" kern="1200" dirty="0" smtClean="0"/>
                <a:t> </a:t>
              </a:r>
              <a:r>
                <a:rPr lang="en-US" sz="2000" dirty="0">
                  <a:latin typeface="+mj-lt"/>
                </a:rPr>
                <a:t>your</a:t>
              </a:r>
              <a:r>
                <a:rPr lang="en-US" sz="2000" b="0" kern="1200" dirty="0" smtClean="0"/>
                <a:t> </a:t>
              </a:r>
              <a:r>
                <a:rPr lang="en-US" sz="2000" dirty="0" err="1">
                  <a:latin typeface="+mj-lt"/>
                </a:rPr>
                <a:t>lidar</a:t>
              </a:r>
              <a:r>
                <a:rPr lang="en-US" sz="2000" b="0" kern="1200" dirty="0" smtClean="0"/>
                <a:t> </a:t>
              </a:r>
              <a:r>
                <a:rPr lang="en-US" sz="2000" dirty="0">
                  <a:latin typeface="+mj-lt"/>
                </a:rPr>
                <a:t>applications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85237" y="5128440"/>
              <a:ext cx="2360780" cy="738373"/>
            </a:xfrm>
            <a:custGeom>
              <a:avLst/>
              <a:gdLst>
                <a:gd name="connsiteX0" fmla="*/ 0 w 2360780"/>
                <a:gd name="connsiteY0" fmla="*/ 123065 h 738373"/>
                <a:gd name="connsiteX1" fmla="*/ 123065 w 2360780"/>
                <a:gd name="connsiteY1" fmla="*/ 0 h 738373"/>
                <a:gd name="connsiteX2" fmla="*/ 2237715 w 2360780"/>
                <a:gd name="connsiteY2" fmla="*/ 0 h 738373"/>
                <a:gd name="connsiteX3" fmla="*/ 2360780 w 2360780"/>
                <a:gd name="connsiteY3" fmla="*/ 123065 h 738373"/>
                <a:gd name="connsiteX4" fmla="*/ 2360780 w 2360780"/>
                <a:gd name="connsiteY4" fmla="*/ 615308 h 738373"/>
                <a:gd name="connsiteX5" fmla="*/ 2237715 w 2360780"/>
                <a:gd name="connsiteY5" fmla="*/ 738373 h 738373"/>
                <a:gd name="connsiteX6" fmla="*/ 123065 w 2360780"/>
                <a:gd name="connsiteY6" fmla="*/ 738373 h 738373"/>
                <a:gd name="connsiteX7" fmla="*/ 0 w 2360780"/>
                <a:gd name="connsiteY7" fmla="*/ 615308 h 738373"/>
                <a:gd name="connsiteX8" fmla="*/ 0 w 2360780"/>
                <a:gd name="connsiteY8" fmla="*/ 123065 h 73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0780" h="738373">
                  <a:moveTo>
                    <a:pt x="0" y="123065"/>
                  </a:moveTo>
                  <a:cubicBezTo>
                    <a:pt x="0" y="55098"/>
                    <a:pt x="55098" y="0"/>
                    <a:pt x="123065" y="0"/>
                  </a:cubicBezTo>
                  <a:lnTo>
                    <a:pt x="2237715" y="0"/>
                  </a:lnTo>
                  <a:cubicBezTo>
                    <a:pt x="2305682" y="0"/>
                    <a:pt x="2360780" y="55098"/>
                    <a:pt x="2360780" y="123065"/>
                  </a:cubicBezTo>
                  <a:lnTo>
                    <a:pt x="2360780" y="615308"/>
                  </a:lnTo>
                  <a:cubicBezTo>
                    <a:pt x="2360780" y="683275"/>
                    <a:pt x="2305682" y="738373"/>
                    <a:pt x="2237715" y="738373"/>
                  </a:cubicBezTo>
                  <a:lnTo>
                    <a:pt x="123065" y="738373"/>
                  </a:lnTo>
                  <a:cubicBezTo>
                    <a:pt x="55098" y="738373"/>
                    <a:pt x="0" y="683275"/>
                    <a:pt x="0" y="615308"/>
                  </a:cubicBezTo>
                  <a:lnTo>
                    <a:pt x="0" y="123065"/>
                  </a:lnTo>
                  <a:close/>
                </a:path>
              </a:pathLst>
            </a:custGeom>
            <a:solidFill>
              <a:srgbClr val="006F4B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0344" tIns="93194" rIns="150344" bIns="93194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0" kern="1200" dirty="0" smtClean="0">
                  <a:latin typeface="+mj-lt"/>
                </a:rPr>
                <a:t>Showcase</a:t>
              </a:r>
              <a:endParaRPr lang="en-US" sz="3000" kern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1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82575"/>
            <a:ext cx="7556313" cy="811934"/>
          </a:xfrm>
        </p:spPr>
        <p:txBody>
          <a:bodyPr/>
          <a:lstStyle/>
          <a:p>
            <a:r>
              <a:rPr lang="en-US" dirty="0" smtClean="0"/>
              <a:t>3D Elevation Program (3DEP)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172200" cy="49111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i="1" dirty="0"/>
              <a:t>3D Elevation Program (3DEP) FY15/16 Broad Agency Announcement (BAA) Information Sharing Site </a:t>
            </a:r>
            <a:r>
              <a:rPr lang="en-US" sz="1200" dirty="0">
                <a:hlinkClick r:id="rId3"/>
              </a:rPr>
              <a:t>https</a:t>
            </a:r>
            <a:r>
              <a:rPr lang="en-US" sz="1200" dirty="0" smtClean="0">
                <a:hlinkClick r:id="rId3"/>
              </a:rPr>
              <a:t>://cms.geoplatform.gov/elevation/3DEP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endParaRPr lang="en-US" sz="12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i="1" dirty="0" smtClean="0"/>
              <a:t>3D </a:t>
            </a:r>
            <a:r>
              <a:rPr lang="en-US" sz="1200" i="1" dirty="0"/>
              <a:t>Elevation Program (</a:t>
            </a:r>
            <a:r>
              <a:rPr lang="en-US" sz="1200" i="1" dirty="0" smtClean="0"/>
              <a:t>3DEP): Watch the recorded helpful public meeting </a:t>
            </a:r>
            <a:endParaRPr lang="en-US" sz="12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cms.geoplatform.gov/elevation/3DEP/PublicMeetings</a:t>
            </a: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i="1" dirty="0" smtClean="0"/>
              <a:t>Find the fed biz ops announcement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i="1" dirty="0">
                <a:hlinkClick r:id="rId5"/>
              </a:rPr>
              <a:t>https://www.fbo.gov/index?s=opportunity&amp;mode=form&amp;id=265096b44d04d55e01105ae585fbc0cb&amp;tab=core&amp;_</a:t>
            </a:r>
            <a:r>
              <a:rPr lang="en-US" sz="1200" i="1" dirty="0" smtClean="0">
                <a:hlinkClick r:id="rId5"/>
              </a:rPr>
              <a:t>cview=1</a:t>
            </a:r>
            <a:endParaRPr lang="en-US" sz="12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i="1" dirty="0" smtClean="0"/>
              <a:t>Find the grants.gov announcement</a:t>
            </a:r>
            <a:r>
              <a:rPr lang="en-US" sz="1200" i="1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i="1" dirty="0">
                <a:hlinkClick r:id="rId6"/>
              </a:rPr>
              <a:t>http://</a:t>
            </a:r>
            <a:r>
              <a:rPr lang="en-US" sz="1200" i="1" dirty="0" smtClean="0">
                <a:hlinkClick r:id="rId6"/>
              </a:rPr>
              <a:t>www.grants.gov/web/grants/search-grants.html?keywords=usgs%203dep</a:t>
            </a:r>
            <a:endParaRPr lang="en-US" sz="12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i="1" dirty="0" smtClean="0"/>
              <a:t>The 3D Elevation Program Initiative – A Call </a:t>
            </a:r>
            <a:r>
              <a:rPr lang="en-US" sz="1200" i="1" dirty="0"/>
              <a:t>for </a:t>
            </a:r>
            <a:r>
              <a:rPr lang="en-US" sz="1200" i="1" dirty="0" smtClean="0"/>
              <a:t>Action </a:t>
            </a:r>
            <a:r>
              <a:rPr lang="en-US" sz="1200" dirty="0" smtClean="0">
                <a:hlinkClick r:id="rId7"/>
              </a:rPr>
              <a:t>http</a:t>
            </a:r>
            <a:r>
              <a:rPr lang="en-US" sz="1200" dirty="0">
                <a:hlinkClick r:id="rId7"/>
              </a:rPr>
              <a:t>://</a:t>
            </a:r>
            <a:r>
              <a:rPr lang="en-US" sz="1200" dirty="0" smtClean="0">
                <a:hlinkClick r:id="rId7"/>
              </a:rPr>
              <a:t>pubs.usgs.gov/circ/1399/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endParaRPr lang="en-US" sz="12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i="1" dirty="0" smtClean="0"/>
              <a:t>The </a:t>
            </a:r>
            <a:r>
              <a:rPr lang="en-US" sz="1200" i="1" dirty="0"/>
              <a:t>Seasketch </a:t>
            </a:r>
            <a:r>
              <a:rPr lang="en-US" sz="1200" i="1" dirty="0" smtClean="0"/>
              <a:t>viewer </a:t>
            </a:r>
            <a:r>
              <a:rPr lang="en-US" sz="1200" dirty="0" smtClean="0">
                <a:hlinkClick r:id="rId8"/>
              </a:rPr>
              <a:t>http</a:t>
            </a:r>
            <a:r>
              <a:rPr lang="en-US" sz="1200" dirty="0">
                <a:hlinkClick r:id="rId8"/>
              </a:rPr>
              <a:t>://www.seasketch.org/#</a:t>
            </a:r>
            <a:r>
              <a:rPr lang="en-US" sz="1200" dirty="0" smtClean="0">
                <a:hlinkClick r:id="rId8"/>
              </a:rPr>
              <a:t>projecthomepage/5272840f6ec5f42d210016e4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i="1" dirty="0" smtClean="0"/>
              <a:t>To upload your </a:t>
            </a:r>
            <a:r>
              <a:rPr lang="en-US" sz="1200" i="1" dirty="0"/>
              <a:t>own </a:t>
            </a:r>
            <a:r>
              <a:rPr lang="en-US" sz="1200" i="1" dirty="0" smtClean="0"/>
              <a:t>requirement into </a:t>
            </a:r>
            <a:r>
              <a:rPr lang="en-US" sz="1200" i="1" dirty="0" err="1" smtClean="0"/>
              <a:t>seasketch</a:t>
            </a:r>
            <a:r>
              <a:rPr lang="en-US" sz="1200" i="1" dirty="0" smtClean="0"/>
              <a:t> </a:t>
            </a:r>
            <a:r>
              <a:rPr lang="en-US" sz="1200" dirty="0">
                <a:hlinkClick r:id="rId9"/>
              </a:rPr>
              <a:t>https://survey.geoplatform.gov/index.php/994421/lang-en</a:t>
            </a:r>
            <a:r>
              <a:rPr lang="en-US" sz="1200" dirty="0" smtClean="0">
                <a:hlinkClick r:id="rId9"/>
              </a:rPr>
              <a:t>#</a:t>
            </a: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i="1" dirty="0" smtClean="0"/>
              <a:t>USGS NGP Lidar Base Specification V1.2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hlinkClick r:id="rId10"/>
              </a:rPr>
              <a:t>http</a:t>
            </a:r>
            <a:r>
              <a:rPr lang="en-US" sz="1200" dirty="0">
                <a:hlinkClick r:id="rId10"/>
              </a:rPr>
              <a:t>://</a:t>
            </a:r>
            <a:r>
              <a:rPr lang="en-US" sz="1200" dirty="0" smtClean="0">
                <a:hlinkClick r:id="rId10"/>
              </a:rPr>
              <a:t>pubs.usgs.gov/tm/11b4/pdf/tm11-B4.pdf</a:t>
            </a: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i="1" dirty="0" smtClean="0"/>
              <a:t>For </a:t>
            </a:r>
            <a:r>
              <a:rPr lang="en-US" sz="1200" i="1" dirty="0"/>
              <a:t>Further Information Contact: </a:t>
            </a:r>
            <a:r>
              <a:rPr lang="en-US" sz="1200" i="1" dirty="0" smtClean="0"/>
              <a:t>3D Elevation Program: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hlinkClick r:id="rId11"/>
              </a:rPr>
              <a:t>gs_baa@usgs.gov</a:t>
            </a: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i="1" dirty="0" smtClean="0"/>
              <a:t>For partnership staff: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liaisons.usgs.gov/geospatial/documents/TNM_Partnership_User_ContactList.pdf</a:t>
            </a: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6477000" y="3538630"/>
            <a:ext cx="2758273" cy="3319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Carol </a:t>
            </a:r>
            <a:r>
              <a:rPr lang="en-US" sz="105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Ostergren (CA and NV)</a:t>
            </a:r>
            <a:r>
              <a:rPr 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U.S. </a:t>
            </a:r>
            <a:r>
              <a:rPr 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Geological Survey National Geospatial Program</a:t>
            </a:r>
            <a:br>
              <a:rPr 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CSUS—Placer Hall</a:t>
            </a:r>
            <a:br>
              <a:rPr 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6000 J Street</a:t>
            </a:r>
            <a:br>
              <a:rPr 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Sacramento, CA 95819-6129</a:t>
            </a:r>
            <a:br>
              <a:rPr 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916-278-9510</a:t>
            </a:r>
            <a:br>
              <a:rPr lang="en-US" sz="105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u="sng" dirty="0">
                <a:solidFill>
                  <a:srgbClr val="1155CC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costergren@usgs.gov</a:t>
            </a:r>
            <a:r>
              <a:rPr lang="en-US" sz="1050" dirty="0">
                <a:solidFill>
                  <a:srgbClr val="134F5C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50" dirty="0">
                <a:solidFill>
                  <a:srgbClr val="134F5C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050" dirty="0" smtClean="0">
              <a:solidFill>
                <a:srgbClr val="134F5C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Comic Sans MS" panose="030F0702030302020204" pitchFamily="66" charset="0"/>
              </a:rPr>
              <a:t>Drew Decker</a:t>
            </a:r>
          </a:p>
          <a:p>
            <a:pPr>
              <a:buNone/>
            </a:pPr>
            <a:r>
              <a:rPr lang="en-US" sz="1050" dirty="0">
                <a:latin typeface="Comic Sans MS" panose="030F0702030302020204" pitchFamily="66" charset="0"/>
              </a:rPr>
              <a:t>National Map Liaison for Pacific Region</a:t>
            </a:r>
          </a:p>
          <a:p>
            <a:pPr>
              <a:buNone/>
            </a:pPr>
            <a:r>
              <a:rPr lang="en-US" sz="1050" dirty="0">
                <a:latin typeface="Comic Sans MS" panose="030F0702030302020204" pitchFamily="66" charset="0"/>
              </a:rPr>
              <a:t>U.S. Geological Survey</a:t>
            </a:r>
          </a:p>
          <a:p>
            <a:pPr>
              <a:buNone/>
            </a:pPr>
            <a:r>
              <a:rPr lang="en-US" sz="1050" dirty="0">
                <a:latin typeface="Comic Sans MS" panose="030F0702030302020204" pitchFamily="66" charset="0"/>
              </a:rPr>
              <a:t>4165 Spruance Road</a:t>
            </a:r>
          </a:p>
          <a:p>
            <a:pPr>
              <a:buNone/>
            </a:pPr>
            <a:r>
              <a:rPr lang="en-US" sz="1050" dirty="0">
                <a:latin typeface="Comic Sans MS" panose="030F0702030302020204" pitchFamily="66" charset="0"/>
              </a:rPr>
              <a:t>San Diego, CA 92101</a:t>
            </a:r>
          </a:p>
          <a:p>
            <a:pPr>
              <a:buNone/>
            </a:pPr>
            <a:r>
              <a:rPr lang="en-US" sz="1050" dirty="0">
                <a:latin typeface="Comic Sans MS" panose="030F0702030302020204" pitchFamily="66" charset="0"/>
              </a:rPr>
              <a:t>619-225-6430</a:t>
            </a:r>
          </a:p>
          <a:p>
            <a:pPr>
              <a:buNone/>
            </a:pPr>
            <a:r>
              <a:rPr lang="en-US" sz="1050" dirty="0">
                <a:latin typeface="Comic Sans MS" panose="030F0702030302020204" pitchFamily="66" charset="0"/>
              </a:rPr>
              <a:t>619-417-2879 cell</a:t>
            </a:r>
          </a:p>
          <a:p>
            <a:pPr>
              <a:buNone/>
            </a:pPr>
            <a:r>
              <a:rPr lang="en-US" sz="1050" u="sng" dirty="0">
                <a:latin typeface="Comic Sans MS" panose="030F0702030302020204" pitchFamily="66" charset="0"/>
                <a:hlinkClick r:id="rId14"/>
              </a:rPr>
              <a:t>ddecker@usgs.gov</a:t>
            </a:r>
            <a:endParaRPr lang="en-US" sz="1050" dirty="0">
              <a:latin typeface="Comic Sans MS" panose="030F0702030302020204" pitchFamily="66" charset="0"/>
            </a:endParaRPr>
          </a:p>
          <a:p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9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….if you are federal….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628078"/>
              </p:ext>
            </p:extLst>
          </p:nvPr>
        </p:nvGraphicFramePr>
        <p:xfrm>
          <a:off x="314230" y="1129553"/>
          <a:ext cx="8601170" cy="5275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6883"/>
                <a:gridCol w="1763687"/>
                <a:gridCol w="2990600"/>
              </a:tblGrid>
              <a:tr h="436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Agency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3DEP WG Primary Member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Email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  <a:tr h="22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Bureau of Land Management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Brian Hadley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bchadley@blm.gov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  <a:tr h="22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Department of Homeland Security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Scott McAfee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scott.mcafee@dhs.gov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  <a:tr h="22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Department of Transportation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Michael Traffalis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michael.traffalis@dot.gov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  <a:tr h="22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Environmental Protection Agency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Harvey Simon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simon.harvey@epa.gov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  <a:tr h="22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Federal Aviation Administration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Joseph Jackson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joseph.a.jackson@faa.gov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  <a:tr h="22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Federal Communications Commission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Donald Campbell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donald.campbell@fcc.gov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  <a:tr h="22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Federal Emergency Management Agency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Paul Rooney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paul.rooney@dhs.gov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  <a:tr h="22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 Forest Service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Everett Hinkley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ehinkley@fs.fed.us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  <a:tr h="22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 Fish and Wildlife Service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Kenneth Elsner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kenneth_elsner@fws.gov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  <a:tr h="4361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National Oceanic and Atmospheric Administration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Kirk Waters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kirk.waters@noaa.gov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  <a:tr h="22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National Park Service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Seshu Vaddey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seshu_vaddey@nps.gov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  <a:tr h="22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Natural Resources Conservation Service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Steven Nechero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steven.nechero@ftw.usda.gov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  <a:tr h="4361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Office of Surface Mining Reclamation and Enforcement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Kamiliah Pendleton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klograsso@osmre.gov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  <a:tr h="22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 Department of Agriculture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Brian Vanderbilt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brian.vanderbilt@slc.usda.gov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  <a:tr h="22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 Army Corps of Engineers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Nancy Blyler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nancy.j.blyler@hq02.usace.army.mil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  <a:tr h="22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 Geological Survey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Diane Eldridge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deldridge@usgs.gov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  <a:tr h="226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American Association of State Geologists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Harvey Thorliefson 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thorleif@umn.edu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  <a:tr h="4029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National States Geographic Information Council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Phil Worrall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pworrall@igic.org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49" marR="6534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6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276600"/>
            <a:ext cx="5562600" cy="4144963"/>
          </a:xfrm>
        </p:spPr>
        <p:txBody>
          <a:bodyPr/>
          <a:lstStyle/>
          <a:p>
            <a:pPr marL="341313" indent="-341313">
              <a:spcBef>
                <a:spcPts val="1200"/>
              </a:spcBef>
            </a:pPr>
            <a:r>
              <a:rPr lang="en-US" sz="2400" dirty="0" smtClean="0"/>
              <a:t>3D </a:t>
            </a:r>
            <a:r>
              <a:rPr lang="en-US" sz="2400" dirty="0"/>
              <a:t>data </a:t>
            </a:r>
            <a:r>
              <a:rPr lang="en-US" sz="2400" dirty="0" smtClean="0"/>
              <a:t>include surface </a:t>
            </a:r>
            <a:r>
              <a:rPr lang="en-US" sz="2400" dirty="0"/>
              <a:t>elevations and </a:t>
            </a:r>
            <a:r>
              <a:rPr lang="en-US" sz="2400" dirty="0" smtClean="0"/>
              <a:t>natural </a:t>
            </a:r>
            <a:r>
              <a:rPr lang="en-US" sz="2400" dirty="0"/>
              <a:t>and constructed features</a:t>
            </a:r>
          </a:p>
          <a:p>
            <a:pPr marL="341313" indent="-341313">
              <a:spcBef>
                <a:spcPts val="1200"/>
              </a:spcBef>
            </a:pPr>
            <a:r>
              <a:rPr lang="en-US" sz="2400" dirty="0" smtClean="0"/>
              <a:t>3DEP increases the quality level of </a:t>
            </a:r>
            <a:r>
              <a:rPr lang="en-US" sz="2400" dirty="0" err="1" smtClean="0"/>
              <a:t>lidar</a:t>
            </a:r>
            <a:r>
              <a:rPr lang="en-US" sz="2400" dirty="0" smtClean="0"/>
              <a:t> being acquired to enable more accurate understanding, modeling, and prediction</a:t>
            </a:r>
          </a:p>
          <a:p>
            <a:pPr marL="341313" indent="-341313">
              <a:spcBef>
                <a:spcPts val="1200"/>
              </a:spcBef>
            </a:pPr>
            <a:r>
              <a:rPr lang="en-US" sz="2400" dirty="0" smtClean="0"/>
              <a:t>Goal to acquire national coverage in 8 years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1295400"/>
            <a:ext cx="29718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5395BE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5395BE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Applies </a:t>
            </a:r>
            <a:r>
              <a:rPr lang="en-US" sz="22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ground-breaking </a:t>
            </a:r>
            <a:r>
              <a:rPr lang="en-US" sz="2200" b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lidar</a:t>
            </a:r>
            <a:r>
              <a:rPr lang="en-US" sz="2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technology to acquire and distribute 3D data </a:t>
            </a:r>
            <a:endParaRPr lang="en-US" sz="2200" b="1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Addresses </a:t>
            </a:r>
            <a:r>
              <a:rPr lang="en-US" sz="22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a broad range of critical applications of national significance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0" b="9384"/>
          <a:stretch/>
        </p:blipFill>
        <p:spPr>
          <a:xfrm>
            <a:off x="152400" y="-2362200"/>
            <a:ext cx="9144000" cy="173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98474" y="371100"/>
            <a:ext cx="7556313" cy="7664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fontAlgn="auto">
              <a:buSzTx/>
            </a:pPr>
            <a:r>
              <a:rPr lang="en-US" sz="3600" kern="0" dirty="0" smtClean="0">
                <a:solidFill>
                  <a:srgbClr val="006F4B"/>
                </a:solidFill>
              </a:rPr>
              <a:t>3D Elevation Program (3DEP)</a:t>
            </a:r>
            <a:endParaRPr lang="en-US" sz="3600" kern="0" dirty="0">
              <a:solidFill>
                <a:srgbClr val="006F4B"/>
              </a:solidFill>
            </a:endParaRPr>
          </a:p>
        </p:txBody>
      </p:sp>
      <p:pic>
        <p:nvPicPr>
          <p:cNvPr id="17" name="Picture 2" descr="http://www.noaanews.noaa.gov/stories/images/wtc-lidar092701-over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8" y="4114800"/>
            <a:ext cx="2637990" cy="2025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0"/>
            <a:ext cx="5556360" cy="161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7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b="0" dirty="0">
                <a:solidFill>
                  <a:srgbClr val="006F4B"/>
                </a:solidFill>
                <a:cs typeface="+mj-cs"/>
              </a:rPr>
              <a:t>Know before you go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474" y="1219200"/>
            <a:ext cx="7556313" cy="2743200"/>
          </a:xfrm>
        </p:spPr>
        <p:txBody>
          <a:bodyPr vert="horz" lIns="91440" tIns="45720" rIns="91440" bIns="45720" numCol="1" rtlCol="0">
            <a:noAutofit/>
          </a:bodyPr>
          <a:lstStyle/>
          <a:p>
            <a:pPr indent="-228600">
              <a:spcBef>
                <a:spcPts val="600"/>
              </a:spcBef>
              <a:buSzPct val="75000"/>
              <a:buFont typeface="Wingdings" pitchFamily="2" charset="2"/>
              <a:buChar char="n"/>
            </a:pPr>
            <a:r>
              <a: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Resources available on </a:t>
            </a:r>
            <a:r>
              <a:rPr lang="en-US" sz="2800" b="1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rPr>
              <a:t>nationalmap.gov/3DEP</a:t>
            </a:r>
          </a:p>
          <a:p>
            <a:pPr>
              <a:spcBef>
                <a:spcPts val="600"/>
              </a:spcBef>
            </a:pPr>
            <a:r>
              <a: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Ask questions </a:t>
            </a:r>
            <a:r>
              <a:rPr lang="en-US" sz="2400" dirty="0"/>
              <a:t>via Contact </a:t>
            </a:r>
            <a:r>
              <a:rPr lang="en-US" sz="2400" dirty="0" smtClean="0"/>
              <a:t>Us</a:t>
            </a:r>
            <a:endPara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endParaRPr>
          </a:p>
          <a:p>
            <a:pPr indent="-228600">
              <a:spcBef>
                <a:spcPts val="600"/>
              </a:spcBef>
              <a:buSzPct val="75000"/>
              <a:buFont typeface="Wingdings" pitchFamily="2" charset="2"/>
              <a:buChar char="n"/>
            </a:pPr>
            <a:r>
              <a: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Share </a:t>
            </a:r>
            <a:r>
              <a: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applications via Contact Us on 3DEP Website</a:t>
            </a:r>
          </a:p>
          <a:p>
            <a:pPr indent="-228600">
              <a:spcBef>
                <a:spcPts val="600"/>
              </a:spcBef>
              <a:buSzPct val="75000"/>
              <a:buFont typeface="Wingdings" pitchFamily="2" charset="2"/>
              <a:buChar char="n"/>
            </a:pPr>
            <a:r>
              <a:rPr lang="en-US" sz="2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Carol and Drew: your 3DEP go-to team</a:t>
            </a:r>
            <a:endParaRPr lang="en-US" sz="2400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316" y="3124200"/>
            <a:ext cx="5977369" cy="3050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hape 214"/>
          <p:cNvSpPr txBox="1">
            <a:spLocks/>
          </p:cNvSpPr>
          <p:nvPr/>
        </p:nvSpPr>
        <p:spPr>
          <a:xfrm>
            <a:off x="5257800" y="3886201"/>
            <a:ext cx="2743200" cy="609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algn="l" defTabSz="3429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800" b="1" kern="1200" spc="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SzPct val="25000"/>
              <a:buFont typeface="Arial"/>
              <a:buNone/>
            </a:pPr>
            <a:r>
              <a:rPr lang="en-US" sz="3200" b="0" dirty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  <a:ea typeface="Arial"/>
                <a:sym typeface="Arial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8392674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71718"/>
            <a:ext cx="7556313" cy="995082"/>
          </a:xfrm>
        </p:spPr>
        <p:txBody>
          <a:bodyPr/>
          <a:lstStyle/>
          <a:p>
            <a:r>
              <a:rPr lang="en-US" sz="3600" dirty="0">
                <a:solidFill>
                  <a:srgbClr val="006F4B"/>
                </a:solidFill>
              </a:rPr>
              <a:t>What is the 3D Elevation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426" y="1524000"/>
            <a:ext cx="8469174" cy="43434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1313" indent="-341313">
              <a:spcBef>
                <a:spcPts val="600"/>
              </a:spcBef>
            </a:pPr>
            <a:r>
              <a:rPr lang="en-US" sz="1800" dirty="0"/>
              <a:t>A</a:t>
            </a:r>
            <a:r>
              <a:rPr lang="en-US" sz="1800" dirty="0" smtClean="0"/>
              <a:t>ddress </a:t>
            </a:r>
            <a:r>
              <a:rPr lang="en-US" sz="1800" dirty="0"/>
              <a:t>the mission-critical requirements of 34 Federal agencies, 50 states, and a sampling of local governments, tribes, private and not‐for profit organizations documented in the </a:t>
            </a:r>
            <a:r>
              <a:rPr lang="en-US" sz="1800" b="1" dirty="0"/>
              <a:t>National Enhanced Elevation </a:t>
            </a:r>
            <a:r>
              <a:rPr lang="en-US" sz="1800" b="1" dirty="0" smtClean="0"/>
              <a:t>Assessment</a:t>
            </a:r>
          </a:p>
          <a:p>
            <a:pPr marL="341313" indent="-341313">
              <a:spcBef>
                <a:spcPts val="1200"/>
              </a:spcBef>
            </a:pPr>
            <a:r>
              <a:rPr lang="en-US" sz="1800" dirty="0"/>
              <a:t>R</a:t>
            </a:r>
            <a:r>
              <a:rPr lang="en-US" sz="1800" dirty="0" smtClean="0"/>
              <a:t>eturn </a:t>
            </a:r>
            <a:r>
              <a:rPr lang="en-US" sz="1800" dirty="0"/>
              <a:t>more than $690 million annually in new </a:t>
            </a:r>
            <a:r>
              <a:rPr lang="en-US" sz="1800" dirty="0" smtClean="0"/>
              <a:t>benefits, ROI = 5:1</a:t>
            </a:r>
            <a:endParaRPr lang="en-US" sz="1800" dirty="0"/>
          </a:p>
          <a:p>
            <a:pPr marL="341313" indent="-341313">
              <a:spcBef>
                <a:spcPts val="1200"/>
              </a:spcBef>
            </a:pPr>
            <a:r>
              <a:rPr lang="en-US" sz="1800" dirty="0"/>
              <a:t>Leverage collaboration among </a:t>
            </a:r>
            <a:r>
              <a:rPr lang="en-US" sz="1800" dirty="0" smtClean="0"/>
              <a:t>Federal</a:t>
            </a:r>
            <a:r>
              <a:rPr lang="en-US" sz="1800" dirty="0"/>
              <a:t>, states, local and tribal partners to systematically complete national 3D </a:t>
            </a:r>
            <a:r>
              <a:rPr lang="en-US" sz="1800" dirty="0" smtClean="0"/>
              <a:t>data </a:t>
            </a:r>
            <a:r>
              <a:rPr lang="en-US" sz="1800" dirty="0"/>
              <a:t>coverage in </a:t>
            </a:r>
            <a:r>
              <a:rPr lang="en-US" sz="1800" dirty="0" smtClean="0"/>
              <a:t>8 years</a:t>
            </a:r>
          </a:p>
          <a:p>
            <a:pPr marL="341313" indent="-341313">
              <a:spcBef>
                <a:spcPts val="1200"/>
              </a:spcBef>
            </a:pPr>
            <a:r>
              <a:rPr lang="en-US" sz="1800" dirty="0" smtClean="0"/>
              <a:t>Leverage the capability </a:t>
            </a:r>
            <a:r>
              <a:rPr lang="en-US" sz="1800" dirty="0"/>
              <a:t>of private industry mapping </a:t>
            </a:r>
            <a:r>
              <a:rPr lang="en-US" sz="1800" dirty="0" smtClean="0"/>
              <a:t>firms, create jobs</a:t>
            </a:r>
          </a:p>
          <a:p>
            <a:pPr marL="341313" indent="-341313">
              <a:spcBef>
                <a:spcPts val="1200"/>
              </a:spcBef>
            </a:pPr>
            <a:r>
              <a:rPr lang="en-US" sz="1800" dirty="0"/>
              <a:t>Achieve a 25% cost efficiency gain by collecting data in larger </a:t>
            </a:r>
            <a:r>
              <a:rPr lang="en-US" sz="1800" dirty="0" smtClean="0"/>
              <a:t>projects</a:t>
            </a:r>
          </a:p>
          <a:p>
            <a:pPr marL="341313" indent="-341313">
              <a:spcBef>
                <a:spcPts val="900"/>
              </a:spcBef>
            </a:pPr>
            <a:r>
              <a:rPr lang="en-US" sz="1800" dirty="0"/>
              <a:t>Completely refresh </a:t>
            </a:r>
            <a:r>
              <a:rPr lang="en-US" sz="1800" dirty="0" smtClean="0"/>
              <a:t>national elevation data holdings </a:t>
            </a:r>
            <a:r>
              <a:rPr lang="en-US" sz="1800" dirty="0"/>
              <a:t>with new </a:t>
            </a:r>
            <a:r>
              <a:rPr lang="en-US" sz="1800" dirty="0" err="1"/>
              <a:t>lidar</a:t>
            </a:r>
            <a:r>
              <a:rPr lang="en-US" sz="1800" dirty="0"/>
              <a:t> and </a:t>
            </a:r>
            <a:r>
              <a:rPr lang="en-US" sz="1800" dirty="0" err="1"/>
              <a:t>ifsar</a:t>
            </a:r>
            <a:r>
              <a:rPr lang="en-US" sz="1800" dirty="0"/>
              <a:t> elevation data products and services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98518" y="977900"/>
            <a:ext cx="7558960" cy="774700"/>
          </a:xfrm>
        </p:spPr>
        <p:txBody>
          <a:bodyPr/>
          <a:lstStyle/>
          <a:p>
            <a:r>
              <a:rPr lang="en-US" sz="2300" dirty="0"/>
              <a:t>3DEP is a call for community action to…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62854" y="5206740"/>
            <a:ext cx="4285346" cy="1117860"/>
            <a:chOff x="817707" y="4442431"/>
            <a:chExt cx="6504627" cy="2137550"/>
          </a:xfrm>
        </p:grpSpPr>
        <p:grpSp>
          <p:nvGrpSpPr>
            <p:cNvPr id="49" name="Group 48"/>
            <p:cNvGrpSpPr/>
            <p:nvPr/>
          </p:nvGrpSpPr>
          <p:grpSpPr>
            <a:xfrm>
              <a:off x="817707" y="5796800"/>
              <a:ext cx="6504627" cy="783181"/>
              <a:chOff x="817707" y="6138532"/>
              <a:chExt cx="6504627" cy="783181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817707" y="6156631"/>
                <a:ext cx="2340787" cy="765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BC5FBC"/>
                  </a:buClr>
                  <a:buNone/>
                </a:pPr>
                <a:r>
                  <a:rPr lang="en-US" sz="1000" dirty="0" smtClean="0">
                    <a:solidFill>
                      <a:srgbClr val="FFFFFF">
                        <a:lumMod val="50000"/>
                      </a:srgbClr>
                    </a:solidFill>
                  </a:rPr>
                  <a:t>Natural Resource Conservation</a:t>
                </a:r>
                <a:endParaRPr lang="en-US" sz="1000" dirty="0">
                  <a:solidFill>
                    <a:srgbClr val="FFFFFF">
                      <a:lumMod val="50000"/>
                    </a:srgbClr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811508" y="6156631"/>
                <a:ext cx="2340787" cy="765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BC5FBC"/>
                  </a:buClr>
                  <a:buNone/>
                </a:pPr>
                <a:r>
                  <a:rPr lang="en-US" sz="1000" dirty="0" smtClean="0">
                    <a:solidFill>
                      <a:srgbClr val="FFFFFF">
                        <a:lumMod val="50000"/>
                      </a:srgbClr>
                    </a:solidFill>
                  </a:rPr>
                  <a:t>Infrastructure Management</a:t>
                </a:r>
                <a:endParaRPr lang="en-US" sz="1000" dirty="0">
                  <a:solidFill>
                    <a:srgbClr val="FFFFFF">
                      <a:lumMod val="50000"/>
                    </a:srgbClr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981545" y="6138532"/>
                <a:ext cx="2340789" cy="470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BC5FBC"/>
                  </a:buClr>
                  <a:buNone/>
                </a:pPr>
                <a:r>
                  <a:rPr lang="en-US" sz="1000" dirty="0" smtClean="0">
                    <a:solidFill>
                      <a:srgbClr val="FFFFFF">
                        <a:lumMod val="50000"/>
                      </a:srgbClr>
                    </a:solidFill>
                  </a:rPr>
                  <a:t>Flood Risk Mitigation</a:t>
                </a:r>
                <a:endParaRPr lang="en-US" sz="1000" dirty="0">
                  <a:solidFill>
                    <a:srgbClr val="FFFFFF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059917" y="4442431"/>
              <a:ext cx="6039234" cy="1374432"/>
              <a:chOff x="1059917" y="4839579"/>
              <a:chExt cx="6039234" cy="1374432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059917" y="4839579"/>
                <a:ext cx="6039234" cy="1368672"/>
                <a:chOff x="1005575" y="2988983"/>
                <a:chExt cx="5303375" cy="1368672"/>
              </a:xfrm>
            </p:grpSpPr>
            <p:pic>
              <p:nvPicPr>
                <p:cNvPr id="53" name="Picture 52" descr="Screen shot 2012-01-12 at 7.51.25 PM.png"/>
                <p:cNvPicPr>
                  <a:picLocks noChangeAspect="1"/>
                </p:cNvPicPr>
                <p:nvPr/>
              </p:nvPicPr>
              <p:blipFill rotWithShape="1">
                <a:blip r:embed="rId3" cstate="print"/>
                <a:srcRect l="18588"/>
                <a:stretch/>
              </p:blipFill>
              <p:spPr>
                <a:xfrm>
                  <a:off x="4635469" y="3009631"/>
                  <a:ext cx="1673481" cy="1316948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54" name="Picture 53" descr="Screen shot 2012-01-12 at 7.50.10 PM.png"/>
                <p:cNvPicPr>
                  <a:picLocks noChangeAspect="1"/>
                </p:cNvPicPr>
                <p:nvPr/>
              </p:nvPicPr>
              <p:blipFill rotWithShape="1">
                <a:blip r:embed="rId4" cstate="print"/>
                <a:srcRect l="19053"/>
                <a:stretch/>
              </p:blipFill>
              <p:spPr>
                <a:xfrm>
                  <a:off x="1005575" y="2988983"/>
                  <a:ext cx="1663921" cy="1368672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52" name="Picture 51" descr="philly-residential"/>
              <p:cNvPicPr/>
              <p:nvPr/>
            </p:nvPicPr>
            <p:blipFill rotWithShape="1">
              <a:blip r:embed="rId5" cstate="print"/>
              <a:srcRect l="-1" r="20711" b="19945"/>
              <a:stretch/>
            </p:blipFill>
            <p:spPr bwMode="auto">
              <a:xfrm>
                <a:off x="3166740" y="4839579"/>
                <a:ext cx="1855978" cy="137443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58" name="Group 57"/>
          <p:cNvGrpSpPr/>
          <p:nvPr/>
        </p:nvGrpSpPr>
        <p:grpSpPr>
          <a:xfrm>
            <a:off x="4464873" y="5231793"/>
            <a:ext cx="4392474" cy="1095009"/>
            <a:chOff x="1349072" y="2498387"/>
            <a:chExt cx="6667232" cy="2279958"/>
          </a:xfrm>
        </p:grpSpPr>
        <p:grpSp>
          <p:nvGrpSpPr>
            <p:cNvPr id="59" name="Group 58"/>
            <p:cNvGrpSpPr/>
            <p:nvPr/>
          </p:nvGrpSpPr>
          <p:grpSpPr>
            <a:xfrm>
              <a:off x="1349072" y="3881179"/>
              <a:ext cx="6667232" cy="897166"/>
              <a:chOff x="1349072" y="4306035"/>
              <a:chExt cx="6667232" cy="897166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1349072" y="4306035"/>
                <a:ext cx="2340788" cy="51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BC5FBC"/>
                  </a:buClr>
                  <a:buNone/>
                </a:pPr>
                <a:r>
                  <a:rPr lang="en-US" sz="1000" dirty="0" smtClean="0">
                    <a:solidFill>
                      <a:srgbClr val="FFFFFF">
                        <a:lumMod val="50000"/>
                      </a:srgbClr>
                    </a:solidFill>
                  </a:rPr>
                  <a:t>Precision Farming</a:t>
                </a:r>
                <a:endParaRPr lang="en-US" sz="1000" dirty="0">
                  <a:solidFill>
                    <a:srgbClr val="FFFFFF">
                      <a:lumMod val="50000"/>
                    </a:srgbClr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519110" y="4306035"/>
                <a:ext cx="2340788" cy="89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BC5FBC"/>
                  </a:buClr>
                  <a:buNone/>
                </a:pPr>
                <a:r>
                  <a:rPr lang="en-US" sz="1000" dirty="0" smtClean="0">
                    <a:solidFill>
                      <a:srgbClr val="FFFFFF">
                        <a:lumMod val="50000"/>
                      </a:srgbClr>
                    </a:solidFill>
                  </a:rPr>
                  <a:t>Land Navigation </a:t>
                </a:r>
              </a:p>
              <a:p>
                <a:pPr algn="ctr">
                  <a:buClr>
                    <a:srgbClr val="BC5FBC"/>
                  </a:buClr>
                  <a:buNone/>
                </a:pPr>
                <a:r>
                  <a:rPr lang="en-US" sz="1000" dirty="0" smtClean="0">
                    <a:solidFill>
                      <a:srgbClr val="FFFFFF">
                        <a:lumMod val="50000"/>
                      </a:srgbClr>
                    </a:solidFill>
                  </a:rPr>
                  <a:t>and Safety</a:t>
                </a:r>
                <a:endParaRPr lang="en-US" sz="1000" dirty="0">
                  <a:solidFill>
                    <a:srgbClr val="FFFFFF">
                      <a:lumMod val="50000"/>
                    </a:srgbClr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675516" y="4306035"/>
                <a:ext cx="2340788" cy="83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Clr>
                    <a:srgbClr val="BC5FBC"/>
                  </a:buClr>
                  <a:buNone/>
                </a:pPr>
                <a:r>
                  <a:rPr lang="en-US" sz="1000" dirty="0" smtClean="0">
                    <a:solidFill>
                      <a:srgbClr val="FFFFFF">
                        <a:lumMod val="50000"/>
                      </a:srgbClr>
                    </a:solidFill>
                  </a:rPr>
                  <a:t>Geologic Resources and Hazards Mitigation</a:t>
                </a:r>
                <a:endParaRPr lang="en-US" sz="1000" dirty="0">
                  <a:solidFill>
                    <a:srgbClr val="FFFFFF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520364" y="2498387"/>
              <a:ext cx="6249428" cy="1392022"/>
              <a:chOff x="1520364" y="2812411"/>
              <a:chExt cx="6249428" cy="1392022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1520364" y="2812411"/>
                <a:ext cx="6249428" cy="1392022"/>
                <a:chOff x="1409918" y="2978659"/>
                <a:chExt cx="5487960" cy="1392022"/>
              </a:xfrm>
            </p:grpSpPr>
            <p:pic>
              <p:nvPicPr>
                <p:cNvPr id="63" name="Picture 62" descr="Screen shot 2012-01-12 at 7.51.47 PM.png"/>
                <p:cNvPicPr>
                  <a:picLocks noChangeAspect="1"/>
                </p:cNvPicPr>
                <p:nvPr/>
              </p:nvPicPr>
              <p:blipFill rotWithShape="1">
                <a:blip r:embed="rId6" cstate="print"/>
                <a:srcRect l="7318" r="6212"/>
                <a:stretch/>
              </p:blipFill>
              <p:spPr>
                <a:xfrm>
                  <a:off x="1409918" y="2978659"/>
                  <a:ext cx="1777462" cy="137899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64" name="Picture 63" descr="Screen shot 2012-01-12 at 7.51.25 PM.png"/>
                <p:cNvPicPr>
                  <a:picLocks noChangeAspect="1"/>
                </p:cNvPicPr>
                <p:nvPr/>
              </p:nvPicPr>
              <p:blipFill rotWithShape="1">
                <a:blip r:embed="rId7" cstate="print"/>
                <a:srcRect l="18046"/>
                <a:stretch/>
              </p:blipFill>
              <p:spPr>
                <a:xfrm>
                  <a:off x="5220696" y="2989086"/>
                  <a:ext cx="1677182" cy="138159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62" name="Content Placeholder 5"/>
              <p:cNvPicPr>
                <a:picLocks/>
              </p:cNvPicPr>
              <p:nvPr/>
            </p:nvPicPr>
            <p:blipFill rotWithShape="1">
              <a:blip r:embed="rId8" cstate="print"/>
              <a:srcRect l="51929" t="33881" r="22432" b="37605"/>
              <a:stretch/>
            </p:blipFill>
            <p:spPr bwMode="auto">
              <a:xfrm>
                <a:off x="3713601" y="2812411"/>
                <a:ext cx="1951799" cy="139202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682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6F4B"/>
                </a:solidFill>
              </a:rPr>
              <a:t>3DEP Products and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990601"/>
            <a:ext cx="7558960" cy="442992"/>
          </a:xfrm>
        </p:spPr>
        <p:txBody>
          <a:bodyPr/>
          <a:lstStyle/>
          <a:p>
            <a:r>
              <a:rPr lang="en-US" sz="2000" dirty="0" smtClean="0"/>
              <a:t>The National Map</a:t>
            </a:r>
            <a:endParaRPr lang="en-US" sz="20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2" b="2807"/>
          <a:stretch/>
        </p:blipFill>
        <p:spPr>
          <a:xfrm>
            <a:off x="334770" y="1433592"/>
            <a:ext cx="3475230" cy="3143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r="39688" b="9236"/>
          <a:stretch/>
        </p:blipFill>
        <p:spPr>
          <a:xfrm>
            <a:off x="876300" y="3871992"/>
            <a:ext cx="3543300" cy="2438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7" t="7762" r="12187" b="51841"/>
          <a:stretch/>
        </p:blipFill>
        <p:spPr>
          <a:xfrm>
            <a:off x="2167223" y="1890792"/>
            <a:ext cx="1337977" cy="15166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" b="30814"/>
          <a:stretch/>
        </p:blipFill>
        <p:spPr>
          <a:xfrm>
            <a:off x="4572000" y="1204992"/>
            <a:ext cx="2970257" cy="195256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246120" y="3319482"/>
            <a:ext cx="5212080" cy="2990910"/>
            <a:chOff x="3648075" y="1186904"/>
            <a:chExt cx="5212080" cy="299091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6085" y="1186904"/>
              <a:ext cx="5196061" cy="2930763"/>
            </a:xfrm>
            <a:prstGeom prst="rect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648075" y="3777704"/>
              <a:ext cx="5212080" cy="4001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1" dirty="0" smtClean="0">
                  <a:solidFill>
                    <a:srgbClr val="006F4B"/>
                  </a:solidFill>
                  <a:latin typeface="+mj-lt"/>
                  <a:hlinkClick r:id="rId7"/>
                </a:rPr>
                <a:t>nationalmap.gov/3DEP</a:t>
              </a:r>
              <a:endParaRPr lang="en-US" sz="2000" b="1" dirty="0">
                <a:solidFill>
                  <a:srgbClr val="006F4B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0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Helpful tools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48200" y="4724400"/>
            <a:ext cx="4191000" cy="1586753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110000"/>
              </a:lnSpc>
              <a:spcBef>
                <a:spcPts val="12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Where has </a:t>
            </a:r>
            <a:r>
              <a:rPr lang="en-US" sz="3300" dirty="0" smtClean="0"/>
              <a:t>lidar data </a:t>
            </a:r>
            <a:r>
              <a:rPr lang="en-US" sz="3300" dirty="0"/>
              <a:t>been collected?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8474" y="1570037"/>
            <a:ext cx="7959726" cy="4144963"/>
          </a:xfrm>
        </p:spPr>
        <p:txBody>
          <a:bodyPr>
            <a:noAutofit/>
          </a:bodyPr>
          <a:lstStyle/>
          <a:p>
            <a:pPr marL="347663" indent="-347663">
              <a:spcBef>
                <a:spcPts val="600"/>
              </a:spcBef>
            </a:pPr>
            <a:r>
              <a:rPr lang="en-US" sz="2400" dirty="0" smtClean="0"/>
              <a:t>Interagency Collaboration</a:t>
            </a:r>
          </a:p>
          <a:p>
            <a:pPr marL="576263" lvl="1" indent="-347663"/>
            <a:r>
              <a:rPr lang="en-US" altLang="en-US" dirty="0" smtClean="0"/>
              <a:t>USGS </a:t>
            </a:r>
            <a:r>
              <a:rPr lang="en-US" altLang="en-US" dirty="0"/>
              <a:t>l</a:t>
            </a:r>
            <a:r>
              <a:rPr lang="en-US" altLang="en-US" dirty="0" smtClean="0"/>
              <a:t>eads </a:t>
            </a:r>
            <a:r>
              <a:rPr lang="en-US" altLang="en-US" dirty="0"/>
              <a:t>the </a:t>
            </a:r>
            <a:r>
              <a:rPr lang="en-US" altLang="en-US" dirty="0" smtClean="0"/>
              <a:t>topographic </a:t>
            </a:r>
            <a:r>
              <a:rPr lang="en-US" altLang="en-US" dirty="0"/>
              <a:t>c</a:t>
            </a:r>
            <a:r>
              <a:rPr lang="en-US" altLang="en-US" dirty="0" smtClean="0"/>
              <a:t>omponent by leveraging on-the-landscape </a:t>
            </a:r>
            <a:r>
              <a:rPr lang="en-US" altLang="en-US" dirty="0"/>
              <a:t>knowledge of the USGS National Map </a:t>
            </a:r>
            <a:r>
              <a:rPr lang="en-US" altLang="en-US" dirty="0" smtClean="0"/>
              <a:t>liaison </a:t>
            </a:r>
            <a:r>
              <a:rPr lang="en-US" altLang="en-US" dirty="0"/>
              <a:t>n</a:t>
            </a:r>
            <a:r>
              <a:rPr lang="en-US" altLang="en-US" dirty="0" smtClean="0"/>
              <a:t>etwork</a:t>
            </a:r>
          </a:p>
          <a:p>
            <a:pPr marL="576263" lvl="1" indent="-347663"/>
            <a:r>
              <a:rPr lang="en-US" dirty="0"/>
              <a:t>NOAA (Bathy-Lead</a:t>
            </a:r>
            <a:r>
              <a:rPr lang="en-US" dirty="0" smtClean="0"/>
              <a:t>), FEMA, USACE, USFS, NRCS, NPS</a:t>
            </a:r>
          </a:p>
          <a:p>
            <a:pPr marL="347663" indent="-347663">
              <a:spcBef>
                <a:spcPts val="600"/>
              </a:spcBef>
            </a:pPr>
            <a:r>
              <a:rPr lang="en-US" sz="2400" dirty="0" smtClean="0"/>
              <a:t>Improves understanding of the nation’s lidar landscape</a:t>
            </a:r>
          </a:p>
          <a:p>
            <a:pPr marL="347663" indent="-347663">
              <a:spcBef>
                <a:spcPts val="600"/>
              </a:spcBef>
            </a:pPr>
            <a:r>
              <a:rPr lang="en-US" sz="2400" dirty="0" smtClean="0"/>
              <a:t>Active updates are </a:t>
            </a:r>
            <a:r>
              <a:rPr lang="en-US" sz="2400" dirty="0"/>
              <a:t>critical </a:t>
            </a:r>
            <a:r>
              <a:rPr lang="en-US" sz="2400" dirty="0" smtClean="0"/>
              <a:t>to assessing progress toward 3DEP goals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U.S. Interagency Elevation Inventory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6200" y="6248400"/>
            <a:ext cx="3934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6F4B"/>
                </a:solidFill>
                <a:latin typeface="+mj-lt"/>
                <a:hlinkClick r:id="rId3"/>
              </a:rPr>
              <a:t>www.coast.noaa.gov/inventory</a:t>
            </a:r>
            <a:endParaRPr lang="en-US" sz="2000" b="1" dirty="0">
              <a:solidFill>
                <a:srgbClr val="006F4B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4021785"/>
            <a:ext cx="4151063" cy="2226615"/>
          </a:xfrm>
          <a:prstGeom prst="rect">
            <a:avLst/>
          </a:prstGeom>
          <a:ln>
            <a:noFill/>
          </a:ln>
          <a:effectLst>
            <a:outerShdw blurRad="292100" dist="139700" dir="2700000" sx="98000" sy="98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"/>
          <a:stretch/>
        </p:blipFill>
        <p:spPr>
          <a:xfrm>
            <a:off x="574755" y="1585992"/>
            <a:ext cx="7502445" cy="433948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solidFill>
                  <a:srgbClr val="006F4B"/>
                </a:solidFill>
              </a:rPr>
              <a:t>Where </a:t>
            </a:r>
            <a:r>
              <a:rPr lang="en-US" sz="3400" dirty="0" smtClean="0"/>
              <a:t>do people want to collect data?</a:t>
            </a:r>
            <a:endParaRPr lang="en-US" sz="3400" dirty="0">
              <a:solidFill>
                <a:srgbClr val="006F4B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sz="2300" dirty="0"/>
              <a:t>Analysis Tool: Interagency Areas of </a:t>
            </a:r>
            <a:r>
              <a:rPr lang="en-US" sz="2300" dirty="0" smtClean="0"/>
              <a:t>Interest – Seasketch</a:t>
            </a:r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1676400" y="5929392"/>
            <a:ext cx="5324475" cy="4527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rgbClr val="493A13"/>
              </a:buClr>
              <a:buSzPct val="75000"/>
              <a:buFont typeface="Wingdings" pitchFamily="2" charset="2"/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493A1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smtClean="0"/>
              <a:t>Seasketch - </a:t>
            </a:r>
            <a:r>
              <a:rPr lang="en-US" sz="1800" u="sng" dirty="0" smtClean="0">
                <a:hlinkClick r:id="rId4"/>
              </a:rPr>
              <a:t>http://seasket.ch/hwpR3E-MxO</a:t>
            </a:r>
            <a:endParaRPr lang="en-US" sz="1800" dirty="0" smtClean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3DEP Partnerships</a:t>
            </a:r>
            <a:br>
              <a:rPr lang="en-US" dirty="0" smtClean="0"/>
            </a:br>
            <a:endParaRPr lang="en-US" sz="2400" dirty="0">
              <a:solidFill>
                <a:srgbClr val="493A1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25112"/>
            <a:ext cx="9163050" cy="7080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22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of Data Acquisition Coordination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48200" y="4724400"/>
            <a:ext cx="4191000" cy="1586753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110000"/>
              </a:lnSpc>
              <a:spcBef>
                <a:spcPts val="12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_Advantage">
  <a:themeElements>
    <a:clrScheme name="Advantage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7_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9_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SSWD_Template</Template>
  <TotalTime>11345</TotalTime>
  <Words>1497</Words>
  <Application>Microsoft Office PowerPoint</Application>
  <PresentationFormat>On-screen Show (4:3)</PresentationFormat>
  <Paragraphs>270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Comic Sans MS</vt:lpstr>
      <vt:lpstr>Tahoma</vt:lpstr>
      <vt:lpstr>Times New Roman</vt:lpstr>
      <vt:lpstr>Wingdings</vt:lpstr>
      <vt:lpstr>Advantage</vt:lpstr>
      <vt:lpstr>8_Advantage</vt:lpstr>
      <vt:lpstr>3_Advantage</vt:lpstr>
      <vt:lpstr>17_Advantage</vt:lpstr>
      <vt:lpstr>9_Advantage</vt:lpstr>
      <vt:lpstr>10_Advantage</vt:lpstr>
      <vt:lpstr>6_Advantage</vt:lpstr>
      <vt:lpstr>3D Elevation Program (3DEP)   Ramping up for FY17 funding grants </vt:lpstr>
      <vt:lpstr>PowerPoint Presentation</vt:lpstr>
      <vt:lpstr>What is the 3D Elevation Program?</vt:lpstr>
      <vt:lpstr>3DEP Products and Services</vt:lpstr>
      <vt:lpstr> Helpful tools</vt:lpstr>
      <vt:lpstr>Where has lidar data been collected?</vt:lpstr>
      <vt:lpstr>Where do people want to collect data?</vt:lpstr>
      <vt:lpstr>FY16 3DEP Partnerships </vt:lpstr>
      <vt:lpstr>Importance of Data Acquisition Coordination</vt:lpstr>
      <vt:lpstr>3DEP Data Acquisition </vt:lpstr>
      <vt:lpstr>3DEP FY17 BAA Timeline</vt:lpstr>
      <vt:lpstr>Step 1:  Check if data already exist</vt:lpstr>
      <vt:lpstr>Step 2: Coordinate with others</vt:lpstr>
      <vt:lpstr>Step 3:  Socialize your project and         Seek partners</vt:lpstr>
      <vt:lpstr>Step 4:  Plan for Data Acquisition</vt:lpstr>
      <vt:lpstr>What will YOU do with 3DEP data?</vt:lpstr>
      <vt:lpstr>Become a part of 3DEP</vt:lpstr>
      <vt:lpstr>3D Elevation Program (3DEP)</vt:lpstr>
      <vt:lpstr>….if you are federal….</vt:lpstr>
      <vt:lpstr>Know before you go</vt:lpstr>
    </vt:vector>
  </TitlesOfParts>
  <Company>U.S. Geological Survey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Water Data Initiative</dc:title>
  <dc:creator>Rea, Alan H.</dc:creator>
  <cp:lastModifiedBy>Ostergren, Carol L.</cp:lastModifiedBy>
  <cp:revision>601</cp:revision>
  <cp:lastPrinted>2015-04-13T16:44:06Z</cp:lastPrinted>
  <dcterms:created xsi:type="dcterms:W3CDTF">2014-09-13T00:03:20Z</dcterms:created>
  <dcterms:modified xsi:type="dcterms:W3CDTF">2016-09-07T23:44:33Z</dcterms:modified>
</cp:coreProperties>
</file>